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2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3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147376344" r:id="rId2"/>
    <p:sldId id="2147376345" r:id="rId3"/>
    <p:sldId id="2147376321" r:id="rId4"/>
    <p:sldId id="2147376322" r:id="rId5"/>
    <p:sldId id="267" r:id="rId6"/>
    <p:sldId id="268" r:id="rId7"/>
    <p:sldId id="273" r:id="rId8"/>
    <p:sldId id="272" r:id="rId9"/>
    <p:sldId id="276" r:id="rId10"/>
    <p:sldId id="277" r:id="rId11"/>
    <p:sldId id="278" r:id="rId12"/>
    <p:sldId id="2147376324" r:id="rId13"/>
    <p:sldId id="1096" r:id="rId14"/>
    <p:sldId id="1097" r:id="rId15"/>
    <p:sldId id="2147376343" r:id="rId16"/>
    <p:sldId id="304" r:id="rId17"/>
    <p:sldId id="305" r:id="rId18"/>
    <p:sldId id="306" r:id="rId19"/>
    <p:sldId id="439" r:id="rId20"/>
    <p:sldId id="494" r:id="rId21"/>
    <p:sldId id="440" r:id="rId22"/>
    <p:sldId id="441" r:id="rId23"/>
    <p:sldId id="442" r:id="rId24"/>
    <p:sldId id="443" r:id="rId25"/>
    <p:sldId id="444" r:id="rId26"/>
    <p:sldId id="445" r:id="rId27"/>
  </p:sldIdLst>
  <p:sldSz cx="12192000" cy="6858000"/>
  <p:notesSz cx="7102475" cy="9388475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ey Rich" initials="HR" lastIdx="1" clrIdx="0">
    <p:extLst>
      <p:ext uri="{19B8F6BF-5375-455C-9EA6-DF929625EA0E}">
        <p15:presenceInfo xmlns:p15="http://schemas.microsoft.com/office/powerpoint/2012/main" userId="S-1-5-21-1801674531-1788223648-725345543-11859" providerId="AD"/>
      </p:ext>
    </p:extLst>
  </p:cmAuthor>
  <p:cmAuthor id="2" name="许晓敏" initials="许晓敏" lastIdx="7" clrIdx="1">
    <p:extLst>
      <p:ext uri="{19B8F6BF-5375-455C-9EA6-DF929625EA0E}">
        <p15:presenceInfo xmlns:p15="http://schemas.microsoft.com/office/powerpoint/2012/main" userId="许晓敏" providerId="None"/>
      </p:ext>
    </p:extLst>
  </p:cmAuthor>
  <p:cmAuthor id="3" name="剑涵 徐" initials="剑涵" lastIdx="2" clrIdx="2">
    <p:extLst>
      <p:ext uri="{19B8F6BF-5375-455C-9EA6-DF929625EA0E}">
        <p15:presenceInfo xmlns:p15="http://schemas.microsoft.com/office/powerpoint/2012/main" userId="f9dfbf248b8cb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B050"/>
    <a:srgbClr val="D6EBFA"/>
    <a:srgbClr val="F2F2F2"/>
    <a:srgbClr val="051C2C"/>
    <a:srgbClr val="CD202C"/>
    <a:srgbClr val="E6E6E6"/>
    <a:srgbClr val="86C2D6"/>
    <a:srgbClr val="FFFFFF"/>
    <a:srgbClr val="E55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467F9D-2B79-2341-9CE9-115AF7E0B0C6}" v="9869" dt="2021-07-01T15:49:17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 autoAdjust="0"/>
    <p:restoredTop sz="96928" autoAdjust="0"/>
  </p:normalViewPr>
  <p:slideViewPr>
    <p:cSldViewPr snapToGrid="0" snapToObjects="1">
      <p:cViewPr varScale="1">
        <p:scale>
          <a:sx n="150" d="100"/>
          <a:sy n="150" d="100"/>
        </p:scale>
        <p:origin x="3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80" d="100"/>
        <a:sy n="80" d="100"/>
      </p:scale>
      <p:origin x="0" y="-176"/>
    </p:cViewPr>
  </p:sorterViewPr>
  <p:notesViewPr>
    <p:cSldViewPr snapToGrid="0" snapToObjects="1">
      <p:cViewPr>
        <p:scale>
          <a:sx n="250" d="100"/>
          <a:sy n="250" d="100"/>
        </p:scale>
        <p:origin x="1290" y="-37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1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639617145235122E-2"/>
          <c:y val="2.1452145214521452E-2"/>
          <c:w val="0.9567207657095298"/>
          <c:h val="0.95709570957095713"/>
        </c:manualLayout>
      </c:layout>
      <c:scatterChart>
        <c:scatterStyle val="lineMarker"/>
        <c:varyColors val="0"/>
        <c:ser>
          <c:idx val="0"/>
          <c:order val="0"/>
          <c:spPr>
            <a:ln w="28575" algn="ctr">
              <a:solidFill>
                <a:schemeClr val="folHlink"/>
              </a:solidFill>
              <a:prstDash val="solid"/>
            </a:ln>
          </c:spPr>
          <c:marker>
            <c:symbol val="none"/>
          </c:marker>
          <c:xVal>
            <c:numRef>
              <c:f>Sheet1!$A$1:$MJ$1</c:f>
              <c:numCache>
                <c:formatCode>General</c:formatCode>
                <c:ptCount val="348"/>
                <c:pt idx="0">
                  <c:v>15796.333333333332</c:v>
                </c:pt>
                <c:pt idx="1">
                  <c:v>15796.833333333332</c:v>
                </c:pt>
                <c:pt idx="2">
                  <c:v>15797.333333333332</c:v>
                </c:pt>
                <c:pt idx="3">
                  <c:v>15797.833333333332</c:v>
                </c:pt>
                <c:pt idx="4">
                  <c:v>15798.333333333332</c:v>
                </c:pt>
                <c:pt idx="5">
                  <c:v>15798.833333333332</c:v>
                </c:pt>
                <c:pt idx="6">
                  <c:v>15799.333333333332</c:v>
                </c:pt>
                <c:pt idx="7">
                  <c:v>15799.833333333332</c:v>
                </c:pt>
                <c:pt idx="8">
                  <c:v>15800.333333333332</c:v>
                </c:pt>
                <c:pt idx="9">
                  <c:v>15800.833333333332</c:v>
                </c:pt>
                <c:pt idx="10">
                  <c:v>15801.333333333332</c:v>
                </c:pt>
                <c:pt idx="11">
                  <c:v>15801.833333333332</c:v>
                </c:pt>
                <c:pt idx="12">
                  <c:v>15802.333333333332</c:v>
                </c:pt>
                <c:pt idx="13">
                  <c:v>15802.833333333332</c:v>
                </c:pt>
                <c:pt idx="14">
                  <c:v>15803.333333333332</c:v>
                </c:pt>
                <c:pt idx="15">
                  <c:v>15803.833333333332</c:v>
                </c:pt>
                <c:pt idx="16">
                  <c:v>15804.333333333332</c:v>
                </c:pt>
                <c:pt idx="17">
                  <c:v>15804.833333333332</c:v>
                </c:pt>
                <c:pt idx="18">
                  <c:v>15805.333333333332</c:v>
                </c:pt>
                <c:pt idx="19">
                  <c:v>15805.833333333332</c:v>
                </c:pt>
                <c:pt idx="20">
                  <c:v>15806.333333333332</c:v>
                </c:pt>
                <c:pt idx="21">
                  <c:v>15806.833333333332</c:v>
                </c:pt>
                <c:pt idx="22">
                  <c:v>15807.333333333332</c:v>
                </c:pt>
                <c:pt idx="23">
                  <c:v>15807.833333333332</c:v>
                </c:pt>
                <c:pt idx="24">
                  <c:v>15808.333333333332</c:v>
                </c:pt>
                <c:pt idx="25">
                  <c:v>15808.833333333332</c:v>
                </c:pt>
                <c:pt idx="26">
                  <c:v>15809.333333333332</c:v>
                </c:pt>
                <c:pt idx="27">
                  <c:v>15809.833333333332</c:v>
                </c:pt>
                <c:pt idx="28">
                  <c:v>15810.333333333332</c:v>
                </c:pt>
                <c:pt idx="29">
                  <c:v>15810.833333333332</c:v>
                </c:pt>
                <c:pt idx="30">
                  <c:v>15811.333333333332</c:v>
                </c:pt>
                <c:pt idx="31">
                  <c:v>15811.833333333332</c:v>
                </c:pt>
                <c:pt idx="32">
                  <c:v>15812.333333333332</c:v>
                </c:pt>
                <c:pt idx="33">
                  <c:v>15812.833333333332</c:v>
                </c:pt>
                <c:pt idx="34">
                  <c:v>15813.333333333332</c:v>
                </c:pt>
                <c:pt idx="35">
                  <c:v>15813.833333333332</c:v>
                </c:pt>
                <c:pt idx="36">
                  <c:v>15814.833333333332</c:v>
                </c:pt>
                <c:pt idx="37">
                  <c:v>15815.333333333332</c:v>
                </c:pt>
                <c:pt idx="38">
                  <c:v>15816.333333333332</c:v>
                </c:pt>
                <c:pt idx="39">
                  <c:v>15816.833333333332</c:v>
                </c:pt>
                <c:pt idx="40">
                  <c:v>15817.333333333332</c:v>
                </c:pt>
                <c:pt idx="41">
                  <c:v>15817.833333333332</c:v>
                </c:pt>
                <c:pt idx="42">
                  <c:v>15818.833333333332</c:v>
                </c:pt>
                <c:pt idx="43">
                  <c:v>15819.333333333332</c:v>
                </c:pt>
                <c:pt idx="44">
                  <c:v>15820.333333333332</c:v>
                </c:pt>
                <c:pt idx="45">
                  <c:v>15820.833333333332</c:v>
                </c:pt>
                <c:pt idx="46">
                  <c:v>15821.333333333332</c:v>
                </c:pt>
                <c:pt idx="47">
                  <c:v>15821.833333333332</c:v>
                </c:pt>
                <c:pt idx="48">
                  <c:v>15822.333333333332</c:v>
                </c:pt>
                <c:pt idx="49">
                  <c:v>15822.833333333332</c:v>
                </c:pt>
                <c:pt idx="50">
                  <c:v>15823.333333333332</c:v>
                </c:pt>
                <c:pt idx="51">
                  <c:v>15823.833333333332</c:v>
                </c:pt>
                <c:pt idx="52">
                  <c:v>15824.333333333332</c:v>
                </c:pt>
                <c:pt idx="53">
                  <c:v>15824.833333333332</c:v>
                </c:pt>
                <c:pt idx="54">
                  <c:v>15826.333333333332</c:v>
                </c:pt>
                <c:pt idx="55">
                  <c:v>15826.833333333332</c:v>
                </c:pt>
                <c:pt idx="56">
                  <c:v>15827.333333333332</c:v>
                </c:pt>
                <c:pt idx="57">
                  <c:v>15827.833333333332</c:v>
                </c:pt>
                <c:pt idx="58">
                  <c:v>15828.333333333332</c:v>
                </c:pt>
                <c:pt idx="59">
                  <c:v>15828.833333333332</c:v>
                </c:pt>
                <c:pt idx="60">
                  <c:v>15830.333333333332</c:v>
                </c:pt>
                <c:pt idx="61">
                  <c:v>15830.833333333332</c:v>
                </c:pt>
                <c:pt idx="62">
                  <c:v>15831.333333333332</c:v>
                </c:pt>
                <c:pt idx="63">
                  <c:v>15831.833333333332</c:v>
                </c:pt>
                <c:pt idx="64">
                  <c:v>15832.333333333332</c:v>
                </c:pt>
                <c:pt idx="65">
                  <c:v>15832.833333333332</c:v>
                </c:pt>
                <c:pt idx="66">
                  <c:v>15833.333333333332</c:v>
                </c:pt>
                <c:pt idx="67">
                  <c:v>15833.833333333332</c:v>
                </c:pt>
                <c:pt idx="68">
                  <c:v>15834.833333333332</c:v>
                </c:pt>
                <c:pt idx="69">
                  <c:v>15835.333333333332</c:v>
                </c:pt>
                <c:pt idx="70">
                  <c:v>15835.833333333332</c:v>
                </c:pt>
                <c:pt idx="71">
                  <c:v>15836.333333333332</c:v>
                </c:pt>
                <c:pt idx="72">
                  <c:v>15836.833333333332</c:v>
                </c:pt>
                <c:pt idx="73">
                  <c:v>15837.333333333332</c:v>
                </c:pt>
                <c:pt idx="74">
                  <c:v>15837.833333333332</c:v>
                </c:pt>
                <c:pt idx="75">
                  <c:v>15838.833333333332</c:v>
                </c:pt>
                <c:pt idx="76">
                  <c:v>15839.333333333332</c:v>
                </c:pt>
                <c:pt idx="77">
                  <c:v>15839.833333333332</c:v>
                </c:pt>
                <c:pt idx="78">
                  <c:v>15840.333333333332</c:v>
                </c:pt>
                <c:pt idx="79">
                  <c:v>15840.833333333332</c:v>
                </c:pt>
                <c:pt idx="80">
                  <c:v>15841.333333333332</c:v>
                </c:pt>
                <c:pt idx="81">
                  <c:v>15841.833333333332</c:v>
                </c:pt>
                <c:pt idx="82">
                  <c:v>15842.333333333332</c:v>
                </c:pt>
                <c:pt idx="83">
                  <c:v>15842.833333333332</c:v>
                </c:pt>
                <c:pt idx="84">
                  <c:v>15843.333333333332</c:v>
                </c:pt>
                <c:pt idx="85">
                  <c:v>15843.833333333332</c:v>
                </c:pt>
                <c:pt idx="86">
                  <c:v>15844.333333333332</c:v>
                </c:pt>
                <c:pt idx="87">
                  <c:v>15844.833333333332</c:v>
                </c:pt>
                <c:pt idx="88">
                  <c:v>15845.333333333332</c:v>
                </c:pt>
                <c:pt idx="89">
                  <c:v>15845.833333333332</c:v>
                </c:pt>
                <c:pt idx="90">
                  <c:v>15846.333333333332</c:v>
                </c:pt>
                <c:pt idx="91">
                  <c:v>15846.833333333332</c:v>
                </c:pt>
                <c:pt idx="92">
                  <c:v>15847.333333333332</c:v>
                </c:pt>
                <c:pt idx="93">
                  <c:v>15847.833333333332</c:v>
                </c:pt>
                <c:pt idx="94">
                  <c:v>15848.333333333332</c:v>
                </c:pt>
                <c:pt idx="95">
                  <c:v>15848.833333333332</c:v>
                </c:pt>
                <c:pt idx="96">
                  <c:v>15849.333333333332</c:v>
                </c:pt>
                <c:pt idx="97">
                  <c:v>15849.833333333332</c:v>
                </c:pt>
                <c:pt idx="98">
                  <c:v>15850.333333333332</c:v>
                </c:pt>
                <c:pt idx="99">
                  <c:v>15850.833333333332</c:v>
                </c:pt>
                <c:pt idx="100">
                  <c:v>15851.333333333332</c:v>
                </c:pt>
                <c:pt idx="101">
                  <c:v>15851.833333333332</c:v>
                </c:pt>
                <c:pt idx="102">
                  <c:v>15852.333333333332</c:v>
                </c:pt>
                <c:pt idx="103">
                  <c:v>15852.833333333332</c:v>
                </c:pt>
                <c:pt idx="104">
                  <c:v>15853.333333333332</c:v>
                </c:pt>
                <c:pt idx="105">
                  <c:v>15853.833333333332</c:v>
                </c:pt>
                <c:pt idx="106">
                  <c:v>15854.333333333332</c:v>
                </c:pt>
                <c:pt idx="107">
                  <c:v>15854.833333333332</c:v>
                </c:pt>
                <c:pt idx="108">
                  <c:v>15855.333333333332</c:v>
                </c:pt>
                <c:pt idx="109">
                  <c:v>15855.833333333332</c:v>
                </c:pt>
                <c:pt idx="110">
                  <c:v>15856.333333333332</c:v>
                </c:pt>
                <c:pt idx="111">
                  <c:v>15857.333333333332</c:v>
                </c:pt>
                <c:pt idx="112">
                  <c:v>15857.833333333332</c:v>
                </c:pt>
                <c:pt idx="113">
                  <c:v>15858.333333333332</c:v>
                </c:pt>
                <c:pt idx="114">
                  <c:v>15858.833333333332</c:v>
                </c:pt>
                <c:pt idx="115">
                  <c:v>15859.333333333332</c:v>
                </c:pt>
                <c:pt idx="116">
                  <c:v>15859.833333333332</c:v>
                </c:pt>
                <c:pt idx="117">
                  <c:v>15860.333333333332</c:v>
                </c:pt>
                <c:pt idx="118">
                  <c:v>15861.333333333332</c:v>
                </c:pt>
                <c:pt idx="119">
                  <c:v>15861.833333333332</c:v>
                </c:pt>
                <c:pt idx="120">
                  <c:v>15862.333333333332</c:v>
                </c:pt>
                <c:pt idx="121">
                  <c:v>15862.833333333332</c:v>
                </c:pt>
                <c:pt idx="122">
                  <c:v>15863.333333333332</c:v>
                </c:pt>
                <c:pt idx="123">
                  <c:v>15863.833333333332</c:v>
                </c:pt>
                <c:pt idx="124">
                  <c:v>15864.333333333332</c:v>
                </c:pt>
                <c:pt idx="125">
                  <c:v>15864.833333333332</c:v>
                </c:pt>
                <c:pt idx="126">
                  <c:v>15865.333333333332</c:v>
                </c:pt>
                <c:pt idx="127">
                  <c:v>15865.833333333332</c:v>
                </c:pt>
                <c:pt idx="128">
                  <c:v>15866.333333333332</c:v>
                </c:pt>
                <c:pt idx="129">
                  <c:v>15866.833333333332</c:v>
                </c:pt>
                <c:pt idx="130">
                  <c:v>15867.333333333332</c:v>
                </c:pt>
                <c:pt idx="131">
                  <c:v>15867.833333333332</c:v>
                </c:pt>
                <c:pt idx="132">
                  <c:v>15868.333333333332</c:v>
                </c:pt>
                <c:pt idx="133">
                  <c:v>15868.833333333332</c:v>
                </c:pt>
                <c:pt idx="134">
                  <c:v>15869.333333333332</c:v>
                </c:pt>
                <c:pt idx="135">
                  <c:v>15869.833333333332</c:v>
                </c:pt>
                <c:pt idx="136">
                  <c:v>15870.333333333332</c:v>
                </c:pt>
                <c:pt idx="137">
                  <c:v>15870.833333333332</c:v>
                </c:pt>
                <c:pt idx="138">
                  <c:v>15871.333333333332</c:v>
                </c:pt>
                <c:pt idx="139">
                  <c:v>15871.833333333332</c:v>
                </c:pt>
                <c:pt idx="140">
                  <c:v>15872.333333333332</c:v>
                </c:pt>
                <c:pt idx="141">
                  <c:v>15872.833333333332</c:v>
                </c:pt>
                <c:pt idx="142">
                  <c:v>15873.333333333332</c:v>
                </c:pt>
                <c:pt idx="143">
                  <c:v>15873.833333333332</c:v>
                </c:pt>
                <c:pt idx="144">
                  <c:v>15874.333333333332</c:v>
                </c:pt>
                <c:pt idx="145">
                  <c:v>15874.833333333332</c:v>
                </c:pt>
                <c:pt idx="146">
                  <c:v>15875.333333333332</c:v>
                </c:pt>
                <c:pt idx="147">
                  <c:v>15875.833333333332</c:v>
                </c:pt>
                <c:pt idx="148">
                  <c:v>15876.333333333332</c:v>
                </c:pt>
                <c:pt idx="149">
                  <c:v>15876.833333333332</c:v>
                </c:pt>
                <c:pt idx="150">
                  <c:v>15877.333333333332</c:v>
                </c:pt>
                <c:pt idx="151">
                  <c:v>15877.833333333332</c:v>
                </c:pt>
                <c:pt idx="152">
                  <c:v>15878.333333333332</c:v>
                </c:pt>
                <c:pt idx="153">
                  <c:v>15878.833333333332</c:v>
                </c:pt>
                <c:pt idx="154">
                  <c:v>15879.333333333332</c:v>
                </c:pt>
                <c:pt idx="155">
                  <c:v>15879.833333333332</c:v>
                </c:pt>
                <c:pt idx="156">
                  <c:v>15880.333333333332</c:v>
                </c:pt>
                <c:pt idx="157">
                  <c:v>15880.833333333332</c:v>
                </c:pt>
                <c:pt idx="158">
                  <c:v>15881.333333333332</c:v>
                </c:pt>
                <c:pt idx="159">
                  <c:v>15881.833333333332</c:v>
                </c:pt>
                <c:pt idx="160">
                  <c:v>15882.333333333332</c:v>
                </c:pt>
                <c:pt idx="161">
                  <c:v>15882.833333333332</c:v>
                </c:pt>
                <c:pt idx="162">
                  <c:v>15883.333333333332</c:v>
                </c:pt>
                <c:pt idx="163">
                  <c:v>15883.833333333332</c:v>
                </c:pt>
                <c:pt idx="164">
                  <c:v>15884.333333333332</c:v>
                </c:pt>
                <c:pt idx="165">
                  <c:v>15884.833333333332</c:v>
                </c:pt>
                <c:pt idx="166">
                  <c:v>15885.333333333332</c:v>
                </c:pt>
                <c:pt idx="167">
                  <c:v>15885.833333333332</c:v>
                </c:pt>
                <c:pt idx="168">
                  <c:v>15886.333333333332</c:v>
                </c:pt>
                <c:pt idx="169">
                  <c:v>15887.333333333332</c:v>
                </c:pt>
                <c:pt idx="170">
                  <c:v>15887.833333333332</c:v>
                </c:pt>
                <c:pt idx="171">
                  <c:v>15888.333333333332</c:v>
                </c:pt>
                <c:pt idx="172">
                  <c:v>15888.833333333332</c:v>
                </c:pt>
                <c:pt idx="173">
                  <c:v>15889.333333333332</c:v>
                </c:pt>
                <c:pt idx="174">
                  <c:v>15889.833333333332</c:v>
                </c:pt>
                <c:pt idx="175">
                  <c:v>15890.333333333332</c:v>
                </c:pt>
                <c:pt idx="176">
                  <c:v>15891.333333333332</c:v>
                </c:pt>
                <c:pt idx="177">
                  <c:v>15891.833333333332</c:v>
                </c:pt>
                <c:pt idx="178">
                  <c:v>15892.333333333332</c:v>
                </c:pt>
                <c:pt idx="179">
                  <c:v>15892.833333333332</c:v>
                </c:pt>
                <c:pt idx="180">
                  <c:v>15893.333333333332</c:v>
                </c:pt>
                <c:pt idx="181">
                  <c:v>15893.833333333332</c:v>
                </c:pt>
                <c:pt idx="182">
                  <c:v>15894.333333333332</c:v>
                </c:pt>
                <c:pt idx="183">
                  <c:v>15894.833333333332</c:v>
                </c:pt>
                <c:pt idx="184">
                  <c:v>15895.333333333332</c:v>
                </c:pt>
                <c:pt idx="185">
                  <c:v>15895.833333333332</c:v>
                </c:pt>
                <c:pt idx="186">
                  <c:v>15896.333333333332</c:v>
                </c:pt>
                <c:pt idx="187">
                  <c:v>15896.833333333332</c:v>
                </c:pt>
                <c:pt idx="188">
                  <c:v>15897.333333333332</c:v>
                </c:pt>
                <c:pt idx="189">
                  <c:v>15897.833333333332</c:v>
                </c:pt>
                <c:pt idx="190">
                  <c:v>15898.333333333332</c:v>
                </c:pt>
                <c:pt idx="191">
                  <c:v>15898.833333333332</c:v>
                </c:pt>
                <c:pt idx="192">
                  <c:v>15899.333333333332</c:v>
                </c:pt>
                <c:pt idx="193">
                  <c:v>15899.833333333332</c:v>
                </c:pt>
                <c:pt idx="194">
                  <c:v>15900.333333333332</c:v>
                </c:pt>
                <c:pt idx="195">
                  <c:v>15900.833333333332</c:v>
                </c:pt>
                <c:pt idx="196">
                  <c:v>15901.333333333332</c:v>
                </c:pt>
                <c:pt idx="197">
                  <c:v>15901.833333333332</c:v>
                </c:pt>
                <c:pt idx="198">
                  <c:v>15902.333333333332</c:v>
                </c:pt>
                <c:pt idx="199">
                  <c:v>15902.833333333332</c:v>
                </c:pt>
                <c:pt idx="200">
                  <c:v>15903.333333333332</c:v>
                </c:pt>
                <c:pt idx="201">
                  <c:v>15903.833333333332</c:v>
                </c:pt>
                <c:pt idx="202">
                  <c:v>15904.333333333332</c:v>
                </c:pt>
                <c:pt idx="203">
                  <c:v>15904.833333333332</c:v>
                </c:pt>
                <c:pt idx="204">
                  <c:v>15905.333333333332</c:v>
                </c:pt>
                <c:pt idx="205">
                  <c:v>15905.833333333332</c:v>
                </c:pt>
                <c:pt idx="206">
                  <c:v>15906.333333333332</c:v>
                </c:pt>
                <c:pt idx="207">
                  <c:v>15906.833333333332</c:v>
                </c:pt>
                <c:pt idx="208">
                  <c:v>15907.333333333332</c:v>
                </c:pt>
                <c:pt idx="209">
                  <c:v>15907.833333333332</c:v>
                </c:pt>
                <c:pt idx="210">
                  <c:v>15908.333333333332</c:v>
                </c:pt>
                <c:pt idx="211">
                  <c:v>15908.833333333332</c:v>
                </c:pt>
                <c:pt idx="212">
                  <c:v>15909.333333333332</c:v>
                </c:pt>
                <c:pt idx="213">
                  <c:v>15909.833333333332</c:v>
                </c:pt>
                <c:pt idx="214">
                  <c:v>15910.333333333332</c:v>
                </c:pt>
                <c:pt idx="215">
                  <c:v>15910.833333333332</c:v>
                </c:pt>
                <c:pt idx="216">
                  <c:v>15911.333333333332</c:v>
                </c:pt>
                <c:pt idx="217">
                  <c:v>15911.833333333332</c:v>
                </c:pt>
                <c:pt idx="218">
                  <c:v>15912.333333333332</c:v>
                </c:pt>
                <c:pt idx="219">
                  <c:v>15912.833333333332</c:v>
                </c:pt>
                <c:pt idx="220">
                  <c:v>15913.333333333332</c:v>
                </c:pt>
                <c:pt idx="221">
                  <c:v>15913.833333333332</c:v>
                </c:pt>
                <c:pt idx="222">
                  <c:v>15914.333333333332</c:v>
                </c:pt>
                <c:pt idx="223">
                  <c:v>15914.833333333332</c:v>
                </c:pt>
                <c:pt idx="224">
                  <c:v>15915.333333333332</c:v>
                </c:pt>
                <c:pt idx="225">
                  <c:v>15915.833333333332</c:v>
                </c:pt>
                <c:pt idx="226">
                  <c:v>15916.333333333332</c:v>
                </c:pt>
                <c:pt idx="227">
                  <c:v>15916.833333333332</c:v>
                </c:pt>
                <c:pt idx="228">
                  <c:v>15918.333333333332</c:v>
                </c:pt>
                <c:pt idx="229">
                  <c:v>15918.833333333332</c:v>
                </c:pt>
                <c:pt idx="230">
                  <c:v>15919.333333333332</c:v>
                </c:pt>
                <c:pt idx="231">
                  <c:v>15919.833333333332</c:v>
                </c:pt>
                <c:pt idx="232">
                  <c:v>15920.333333333332</c:v>
                </c:pt>
                <c:pt idx="233">
                  <c:v>15920.833333333332</c:v>
                </c:pt>
                <c:pt idx="234">
                  <c:v>15922.333333333332</c:v>
                </c:pt>
                <c:pt idx="235">
                  <c:v>15922.833333333332</c:v>
                </c:pt>
                <c:pt idx="236">
                  <c:v>15923.333333333332</c:v>
                </c:pt>
                <c:pt idx="237">
                  <c:v>15923.833333333332</c:v>
                </c:pt>
                <c:pt idx="238">
                  <c:v>15924.333333333332</c:v>
                </c:pt>
                <c:pt idx="239">
                  <c:v>15924.833333333332</c:v>
                </c:pt>
                <c:pt idx="240">
                  <c:v>15925.333333333332</c:v>
                </c:pt>
                <c:pt idx="241">
                  <c:v>15925.833333333332</c:v>
                </c:pt>
                <c:pt idx="242">
                  <c:v>15926.333333333332</c:v>
                </c:pt>
                <c:pt idx="243">
                  <c:v>15926.833333333332</c:v>
                </c:pt>
                <c:pt idx="244">
                  <c:v>15927.333333333332</c:v>
                </c:pt>
                <c:pt idx="245">
                  <c:v>15927.833333333332</c:v>
                </c:pt>
                <c:pt idx="246">
                  <c:v>15928.333333333332</c:v>
                </c:pt>
                <c:pt idx="247">
                  <c:v>15928.833333333332</c:v>
                </c:pt>
                <c:pt idx="248">
                  <c:v>15929.333333333332</c:v>
                </c:pt>
                <c:pt idx="249">
                  <c:v>15929.833333333332</c:v>
                </c:pt>
                <c:pt idx="250">
                  <c:v>15930.333333333332</c:v>
                </c:pt>
                <c:pt idx="251">
                  <c:v>15930.833333333332</c:v>
                </c:pt>
                <c:pt idx="252">
                  <c:v>15931.333333333332</c:v>
                </c:pt>
                <c:pt idx="253">
                  <c:v>15931.833333333332</c:v>
                </c:pt>
                <c:pt idx="254">
                  <c:v>15932.333333333332</c:v>
                </c:pt>
                <c:pt idx="255">
                  <c:v>15932.833333333332</c:v>
                </c:pt>
                <c:pt idx="256">
                  <c:v>15933.333333333332</c:v>
                </c:pt>
                <c:pt idx="257">
                  <c:v>15933.833333333332</c:v>
                </c:pt>
                <c:pt idx="258">
                  <c:v>15934.333333333332</c:v>
                </c:pt>
                <c:pt idx="259">
                  <c:v>15934.833333333332</c:v>
                </c:pt>
                <c:pt idx="260">
                  <c:v>15935.333333333332</c:v>
                </c:pt>
                <c:pt idx="261">
                  <c:v>15935.833333333332</c:v>
                </c:pt>
                <c:pt idx="262">
                  <c:v>15936.333333333332</c:v>
                </c:pt>
                <c:pt idx="263">
                  <c:v>15936.833333333332</c:v>
                </c:pt>
                <c:pt idx="264">
                  <c:v>15937.333333333332</c:v>
                </c:pt>
                <c:pt idx="265">
                  <c:v>15937.833333333332</c:v>
                </c:pt>
                <c:pt idx="266">
                  <c:v>15938.333333333332</c:v>
                </c:pt>
                <c:pt idx="267">
                  <c:v>15938.833333333332</c:v>
                </c:pt>
                <c:pt idx="268">
                  <c:v>15939.333333333332</c:v>
                </c:pt>
                <c:pt idx="269">
                  <c:v>15939.833333333332</c:v>
                </c:pt>
                <c:pt idx="270">
                  <c:v>15940.333333333332</c:v>
                </c:pt>
                <c:pt idx="271">
                  <c:v>15940.833333333332</c:v>
                </c:pt>
                <c:pt idx="272">
                  <c:v>15941.333333333332</c:v>
                </c:pt>
                <c:pt idx="273">
                  <c:v>15941.833333333332</c:v>
                </c:pt>
                <c:pt idx="274">
                  <c:v>15942.333333333332</c:v>
                </c:pt>
                <c:pt idx="275">
                  <c:v>15942.833333333332</c:v>
                </c:pt>
                <c:pt idx="276">
                  <c:v>15943.333333333332</c:v>
                </c:pt>
                <c:pt idx="277">
                  <c:v>15943.833333333332</c:v>
                </c:pt>
                <c:pt idx="278">
                  <c:v>15944.333333333332</c:v>
                </c:pt>
                <c:pt idx="279">
                  <c:v>15944.833333333332</c:v>
                </c:pt>
                <c:pt idx="280">
                  <c:v>15945.333333333332</c:v>
                </c:pt>
                <c:pt idx="281">
                  <c:v>15945.833333333332</c:v>
                </c:pt>
                <c:pt idx="282">
                  <c:v>15946.333333333332</c:v>
                </c:pt>
                <c:pt idx="283">
                  <c:v>15946.833333333332</c:v>
                </c:pt>
                <c:pt idx="284">
                  <c:v>15947.333333333332</c:v>
                </c:pt>
                <c:pt idx="285">
                  <c:v>15947.833333333332</c:v>
                </c:pt>
                <c:pt idx="286">
                  <c:v>15948.333333333332</c:v>
                </c:pt>
                <c:pt idx="287">
                  <c:v>15948.833333333332</c:v>
                </c:pt>
                <c:pt idx="288">
                  <c:v>15949.333333333332</c:v>
                </c:pt>
                <c:pt idx="289">
                  <c:v>15949.833333333332</c:v>
                </c:pt>
                <c:pt idx="290">
                  <c:v>15950.333333333332</c:v>
                </c:pt>
                <c:pt idx="291">
                  <c:v>15950.833333333332</c:v>
                </c:pt>
                <c:pt idx="292">
                  <c:v>15951.333333333332</c:v>
                </c:pt>
                <c:pt idx="293">
                  <c:v>15951.833333333332</c:v>
                </c:pt>
                <c:pt idx="294">
                  <c:v>15952.333333333332</c:v>
                </c:pt>
                <c:pt idx="295">
                  <c:v>15952.833333333332</c:v>
                </c:pt>
                <c:pt idx="296">
                  <c:v>15953.333333333332</c:v>
                </c:pt>
                <c:pt idx="297">
                  <c:v>15953.833333333332</c:v>
                </c:pt>
                <c:pt idx="298">
                  <c:v>15954.333333333332</c:v>
                </c:pt>
                <c:pt idx="299">
                  <c:v>15954.833333333332</c:v>
                </c:pt>
                <c:pt idx="300">
                  <c:v>15955.333333333332</c:v>
                </c:pt>
                <c:pt idx="301">
                  <c:v>15955.833333333332</c:v>
                </c:pt>
                <c:pt idx="302">
                  <c:v>15956.333333333332</c:v>
                </c:pt>
                <c:pt idx="303">
                  <c:v>15956.833333333332</c:v>
                </c:pt>
                <c:pt idx="304">
                  <c:v>15957.333333333332</c:v>
                </c:pt>
                <c:pt idx="305">
                  <c:v>15957.833333333332</c:v>
                </c:pt>
                <c:pt idx="306">
                  <c:v>15958.333333333332</c:v>
                </c:pt>
                <c:pt idx="307">
                  <c:v>15958.833333333332</c:v>
                </c:pt>
                <c:pt idx="308">
                  <c:v>15959.333333333332</c:v>
                </c:pt>
                <c:pt idx="309">
                  <c:v>15959.833333333332</c:v>
                </c:pt>
                <c:pt idx="310">
                  <c:v>15960.333333333332</c:v>
                </c:pt>
                <c:pt idx="311">
                  <c:v>15960.833333333332</c:v>
                </c:pt>
                <c:pt idx="312">
                  <c:v>15961.333333333332</c:v>
                </c:pt>
                <c:pt idx="313">
                  <c:v>15961.833333333332</c:v>
                </c:pt>
                <c:pt idx="314">
                  <c:v>15962.333333333332</c:v>
                </c:pt>
                <c:pt idx="315">
                  <c:v>15962.833333333332</c:v>
                </c:pt>
                <c:pt idx="316">
                  <c:v>15963.333333333332</c:v>
                </c:pt>
                <c:pt idx="317">
                  <c:v>15963.833333333332</c:v>
                </c:pt>
                <c:pt idx="318">
                  <c:v>15964.333333333332</c:v>
                </c:pt>
                <c:pt idx="319">
                  <c:v>15964.833333333332</c:v>
                </c:pt>
                <c:pt idx="320">
                  <c:v>15965.333333333332</c:v>
                </c:pt>
                <c:pt idx="321">
                  <c:v>15965.833333333332</c:v>
                </c:pt>
                <c:pt idx="322">
                  <c:v>15966.333333333332</c:v>
                </c:pt>
                <c:pt idx="323">
                  <c:v>15966.833333333332</c:v>
                </c:pt>
                <c:pt idx="324">
                  <c:v>15967.333333333332</c:v>
                </c:pt>
                <c:pt idx="325">
                  <c:v>15967.833333333332</c:v>
                </c:pt>
                <c:pt idx="326">
                  <c:v>15968.333333333332</c:v>
                </c:pt>
                <c:pt idx="327">
                  <c:v>15968.833333333332</c:v>
                </c:pt>
                <c:pt idx="328">
                  <c:v>15969.333333333332</c:v>
                </c:pt>
                <c:pt idx="329">
                  <c:v>15969.833333333332</c:v>
                </c:pt>
                <c:pt idx="330">
                  <c:v>15970.333333333332</c:v>
                </c:pt>
                <c:pt idx="331">
                  <c:v>15970.833333333332</c:v>
                </c:pt>
                <c:pt idx="332">
                  <c:v>15971.333333333332</c:v>
                </c:pt>
                <c:pt idx="333">
                  <c:v>15971.833333333332</c:v>
                </c:pt>
                <c:pt idx="334">
                  <c:v>15972.333333333332</c:v>
                </c:pt>
                <c:pt idx="335">
                  <c:v>15972.833333333332</c:v>
                </c:pt>
                <c:pt idx="336">
                  <c:v>15973.333333333332</c:v>
                </c:pt>
                <c:pt idx="337">
                  <c:v>15973.833333333332</c:v>
                </c:pt>
                <c:pt idx="338">
                  <c:v>15974.333333333332</c:v>
                </c:pt>
                <c:pt idx="339">
                  <c:v>15974.833333333332</c:v>
                </c:pt>
                <c:pt idx="340">
                  <c:v>15975.333333333332</c:v>
                </c:pt>
                <c:pt idx="341">
                  <c:v>15975.833333333332</c:v>
                </c:pt>
                <c:pt idx="342">
                  <c:v>15976.333333333332</c:v>
                </c:pt>
                <c:pt idx="343">
                  <c:v>15976.833333333332</c:v>
                </c:pt>
                <c:pt idx="344">
                  <c:v>15977.333333333332</c:v>
                </c:pt>
                <c:pt idx="345">
                  <c:v>15977.833333333332</c:v>
                </c:pt>
                <c:pt idx="346">
                  <c:v>15978.333333333332</c:v>
                </c:pt>
                <c:pt idx="347">
                  <c:v>15978.833333333332</c:v>
                </c:pt>
              </c:numCache>
            </c:numRef>
          </c:xVal>
          <c:yVal>
            <c:numRef>
              <c:f>Sheet1!$A$2:$MJ$2</c:f>
              <c:numCache>
                <c:formatCode>General</c:formatCode>
                <c:ptCount val="348"/>
                <c:pt idx="0">
                  <c:v>-4.8517071578583764</c:v>
                </c:pt>
                <c:pt idx="1">
                  <c:v>4273.8269356238916</c:v>
                </c:pt>
                <c:pt idx="2">
                  <c:v>3064.1450967754226</c:v>
                </c:pt>
                <c:pt idx="3">
                  <c:v>-6123.0862085024764</c:v>
                </c:pt>
                <c:pt idx="4">
                  <c:v>-10395.217656952034</c:v>
                </c:pt>
                <c:pt idx="5">
                  <c:v>-7079.1107486992505</c:v>
                </c:pt>
                <c:pt idx="6">
                  <c:v>-5113.2842397499062</c:v>
                </c:pt>
                <c:pt idx="7">
                  <c:v>-8580.8778440618316</c:v>
                </c:pt>
                <c:pt idx="8">
                  <c:v>6402.4676823055834</c:v>
                </c:pt>
                <c:pt idx="9">
                  <c:v>13243.612400100392</c:v>
                </c:pt>
                <c:pt idx="10">
                  <c:v>9781.237727727108</c:v>
                </c:pt>
                <c:pt idx="11">
                  <c:v>5127.656386525804</c:v>
                </c:pt>
                <c:pt idx="12">
                  <c:v>-2433.0805344334617</c:v>
                </c:pt>
                <c:pt idx="13">
                  <c:v>7363.7223060360793</c:v>
                </c:pt>
                <c:pt idx="14">
                  <c:v>2500.3449236976553</c:v>
                </c:pt>
                <c:pt idx="15">
                  <c:v>8133.7228733785405</c:v>
                </c:pt>
                <c:pt idx="16">
                  <c:v>5150.9726837082362</c:v>
                </c:pt>
                <c:pt idx="17">
                  <c:v>2111.7185565773152</c:v>
                </c:pt>
                <c:pt idx="18">
                  <c:v>8943.2046658831696</c:v>
                </c:pt>
                <c:pt idx="19">
                  <c:v>7142.2723029763392</c:v>
                </c:pt>
                <c:pt idx="20">
                  <c:v>7611.0165285700496</c:v>
                </c:pt>
                <c:pt idx="21">
                  <c:v>7563.6804087782148</c:v>
                </c:pt>
                <c:pt idx="22">
                  <c:v>6575.4748368633318</c:v>
                </c:pt>
                <c:pt idx="23">
                  <c:v>8964.50388365859</c:v>
                </c:pt>
                <c:pt idx="24">
                  <c:v>8117.3668744014767</c:v>
                </c:pt>
                <c:pt idx="25">
                  <c:v>10145.97672553045</c:v>
                </c:pt>
                <c:pt idx="26">
                  <c:v>11045.978212880964</c:v>
                </c:pt>
                <c:pt idx="27">
                  <c:v>10114.760038848432</c:v>
                </c:pt>
                <c:pt idx="28">
                  <c:v>9895.0193372546746</c:v>
                </c:pt>
                <c:pt idx="29">
                  <c:v>10553.896857298747</c:v>
                </c:pt>
                <c:pt idx="30">
                  <c:v>7568.1359921493595</c:v>
                </c:pt>
                <c:pt idx="31">
                  <c:v>9991.6370352555423</c:v>
                </c:pt>
                <c:pt idx="32">
                  <c:v>9355.7611793804863</c:v>
                </c:pt>
                <c:pt idx="33">
                  <c:v>5733.2438274709302</c:v>
                </c:pt>
                <c:pt idx="34">
                  <c:v>10404.884821544692</c:v>
                </c:pt>
                <c:pt idx="35">
                  <c:v>8627.4827705224234</c:v>
                </c:pt>
                <c:pt idx="36">
                  <c:v>9265.9066041291044</c:v>
                </c:pt>
                <c:pt idx="37">
                  <c:v>7960.2758957957649</c:v>
                </c:pt>
                <c:pt idx="38">
                  <c:v>9530.4373957957687</c:v>
                </c:pt>
                <c:pt idx="39">
                  <c:v>8911.353895795768</c:v>
                </c:pt>
                <c:pt idx="40">
                  <c:v>6760.0776707957684</c:v>
                </c:pt>
                <c:pt idx="41">
                  <c:v>8231.643062462439</c:v>
                </c:pt>
                <c:pt idx="42">
                  <c:v>8511.8609374624284</c:v>
                </c:pt>
                <c:pt idx="43">
                  <c:v>10311.415770795778</c:v>
                </c:pt>
                <c:pt idx="44">
                  <c:v>8955.9511041291007</c:v>
                </c:pt>
                <c:pt idx="45">
                  <c:v>9197.0740624624341</c:v>
                </c:pt>
                <c:pt idx="46">
                  <c:v>9432.4302707957686</c:v>
                </c:pt>
                <c:pt idx="47">
                  <c:v>9932.2602291291078</c:v>
                </c:pt>
                <c:pt idx="48">
                  <c:v>10062.50753746243</c:v>
                </c:pt>
                <c:pt idx="49">
                  <c:v>9064.6602707957609</c:v>
                </c:pt>
                <c:pt idx="50">
                  <c:v>11386.700270795753</c:v>
                </c:pt>
                <c:pt idx="51">
                  <c:v>11130.117937462423</c:v>
                </c:pt>
                <c:pt idx="52">
                  <c:v>10848.935354129093</c:v>
                </c:pt>
                <c:pt idx="53">
                  <c:v>9179.8277291290924</c:v>
                </c:pt>
                <c:pt idx="54">
                  <c:v>9235.1679425660332</c:v>
                </c:pt>
                <c:pt idx="55">
                  <c:v>9185.5243100660318</c:v>
                </c:pt>
                <c:pt idx="56">
                  <c:v>9552.3931433993694</c:v>
                </c:pt>
                <c:pt idx="57">
                  <c:v>8846.1297425660341</c:v>
                </c:pt>
                <c:pt idx="58">
                  <c:v>9309.6300600660306</c:v>
                </c:pt>
                <c:pt idx="59">
                  <c:v>8882.7199767326929</c:v>
                </c:pt>
                <c:pt idx="60">
                  <c:v>15146.009726732702</c:v>
                </c:pt>
                <c:pt idx="61">
                  <c:v>6624.184726732703</c:v>
                </c:pt>
                <c:pt idx="62">
                  <c:v>8833.1415183993704</c:v>
                </c:pt>
                <c:pt idx="63">
                  <c:v>5460.6753933993641</c:v>
                </c:pt>
                <c:pt idx="64">
                  <c:v>8251.5953933993678</c:v>
                </c:pt>
                <c:pt idx="65">
                  <c:v>7392.5283933993678</c:v>
                </c:pt>
                <c:pt idx="66">
                  <c:v>6185.5988933993667</c:v>
                </c:pt>
                <c:pt idx="67">
                  <c:v>7450.3913933993708</c:v>
                </c:pt>
                <c:pt idx="68">
                  <c:v>6899.4307267326994</c:v>
                </c:pt>
                <c:pt idx="69">
                  <c:v>8798.6694767327044</c:v>
                </c:pt>
                <c:pt idx="70">
                  <c:v>4867.2772683993689</c:v>
                </c:pt>
                <c:pt idx="71">
                  <c:v>8877.1378100660331</c:v>
                </c:pt>
                <c:pt idx="72">
                  <c:v>7105.4771433993637</c:v>
                </c:pt>
                <c:pt idx="73">
                  <c:v>9300.1252267327</c:v>
                </c:pt>
                <c:pt idx="74">
                  <c:v>8271.829518399365</c:v>
                </c:pt>
                <c:pt idx="75">
                  <c:v>9651.8517267326988</c:v>
                </c:pt>
                <c:pt idx="76">
                  <c:v>8711.2008933993675</c:v>
                </c:pt>
                <c:pt idx="77">
                  <c:v>6391.5970183993659</c:v>
                </c:pt>
                <c:pt idx="78">
                  <c:v>6804.9930600660318</c:v>
                </c:pt>
                <c:pt idx="79">
                  <c:v>7271.3073933993628</c:v>
                </c:pt>
                <c:pt idx="80">
                  <c:v>8674.2288100660335</c:v>
                </c:pt>
                <c:pt idx="81">
                  <c:v>6016.1735600660331</c:v>
                </c:pt>
                <c:pt idx="82">
                  <c:v>7638.0532267326998</c:v>
                </c:pt>
                <c:pt idx="83">
                  <c:v>7709.0492267327008</c:v>
                </c:pt>
                <c:pt idx="84">
                  <c:v>9532.9328933993638</c:v>
                </c:pt>
                <c:pt idx="85">
                  <c:v>7969.6203100660396</c:v>
                </c:pt>
                <c:pt idx="86">
                  <c:v>6518.2574350660288</c:v>
                </c:pt>
                <c:pt idx="87">
                  <c:v>8846.6589767327023</c:v>
                </c:pt>
                <c:pt idx="88">
                  <c:v>8167.0081850660399</c:v>
                </c:pt>
                <c:pt idx="89">
                  <c:v>7621.9764767327042</c:v>
                </c:pt>
                <c:pt idx="90">
                  <c:v>7798.1615183993681</c:v>
                </c:pt>
                <c:pt idx="91">
                  <c:v>6782.9155811160381</c:v>
                </c:pt>
                <c:pt idx="92">
                  <c:v>7208.5390600660367</c:v>
                </c:pt>
                <c:pt idx="93">
                  <c:v>8655.4224767326996</c:v>
                </c:pt>
                <c:pt idx="94">
                  <c:v>5914.4714767327005</c:v>
                </c:pt>
                <c:pt idx="95">
                  <c:v>9811.0934350660355</c:v>
                </c:pt>
                <c:pt idx="96">
                  <c:v>3892.1813795577009</c:v>
                </c:pt>
                <c:pt idx="97">
                  <c:v>-2772.9675232672971</c:v>
                </c:pt>
                <c:pt idx="98">
                  <c:v>7339.3830600660312</c:v>
                </c:pt>
                <c:pt idx="99">
                  <c:v>8806.5791683993648</c:v>
                </c:pt>
                <c:pt idx="100">
                  <c:v>8605.0559350660315</c:v>
                </c:pt>
                <c:pt idx="101">
                  <c:v>8659.7513517326952</c:v>
                </c:pt>
                <c:pt idx="102">
                  <c:v>8751.2723933993657</c:v>
                </c:pt>
                <c:pt idx="103">
                  <c:v>10338.216393399367</c:v>
                </c:pt>
                <c:pt idx="104">
                  <c:v>10611.708726732697</c:v>
                </c:pt>
                <c:pt idx="105">
                  <c:v>9713.5809767326973</c:v>
                </c:pt>
                <c:pt idx="106">
                  <c:v>3445.4306433993675</c:v>
                </c:pt>
                <c:pt idx="107">
                  <c:v>-1899.5684816006324</c:v>
                </c:pt>
                <c:pt idx="108">
                  <c:v>-2928.3146066006334</c:v>
                </c:pt>
                <c:pt idx="109">
                  <c:v>-4187.9703566006337</c:v>
                </c:pt>
                <c:pt idx="110">
                  <c:v>-3981.3728149339622</c:v>
                </c:pt>
                <c:pt idx="111">
                  <c:v>648.01942567710819</c:v>
                </c:pt>
                <c:pt idx="112">
                  <c:v>9216.5898006771113</c:v>
                </c:pt>
                <c:pt idx="113">
                  <c:v>9556.3183840104375</c:v>
                </c:pt>
                <c:pt idx="114">
                  <c:v>7770.0671756771089</c:v>
                </c:pt>
                <c:pt idx="115">
                  <c:v>11223.99867567711</c:v>
                </c:pt>
                <c:pt idx="116">
                  <c:v>8511.0645923437733</c:v>
                </c:pt>
                <c:pt idx="117">
                  <c:v>10408.170634010441</c:v>
                </c:pt>
                <c:pt idx="118">
                  <c:v>8252.5581340104382</c:v>
                </c:pt>
                <c:pt idx="119">
                  <c:v>9056.9879673437754</c:v>
                </c:pt>
                <c:pt idx="120">
                  <c:v>8771.131592343776</c:v>
                </c:pt>
                <c:pt idx="121">
                  <c:v>8214.7614673437783</c:v>
                </c:pt>
                <c:pt idx="122">
                  <c:v>7127.0923006771063</c:v>
                </c:pt>
                <c:pt idx="123">
                  <c:v>5335.2905090104441</c:v>
                </c:pt>
                <c:pt idx="124">
                  <c:v>7248.4414673437759</c:v>
                </c:pt>
                <c:pt idx="125">
                  <c:v>8685.2965506771106</c:v>
                </c:pt>
                <c:pt idx="126">
                  <c:v>6385.7255506771116</c:v>
                </c:pt>
                <c:pt idx="127">
                  <c:v>7602.4547173437732</c:v>
                </c:pt>
                <c:pt idx="128">
                  <c:v>8472.5271340104409</c:v>
                </c:pt>
                <c:pt idx="129">
                  <c:v>8068.0753173437788</c:v>
                </c:pt>
                <c:pt idx="130">
                  <c:v>7150.1802590104398</c:v>
                </c:pt>
                <c:pt idx="131">
                  <c:v>7808.0505923437768</c:v>
                </c:pt>
                <c:pt idx="132">
                  <c:v>6931.1613840104428</c:v>
                </c:pt>
                <c:pt idx="133">
                  <c:v>7999.2398006771109</c:v>
                </c:pt>
                <c:pt idx="134">
                  <c:v>7725.2404673437777</c:v>
                </c:pt>
                <c:pt idx="135">
                  <c:v>6562.2231340104436</c:v>
                </c:pt>
                <c:pt idx="136">
                  <c:v>6110.4250090104415</c:v>
                </c:pt>
                <c:pt idx="137">
                  <c:v>8226.3103840104468</c:v>
                </c:pt>
                <c:pt idx="138">
                  <c:v>7018.7690923437713</c:v>
                </c:pt>
                <c:pt idx="139">
                  <c:v>5048.9820923437746</c:v>
                </c:pt>
                <c:pt idx="140">
                  <c:v>5823.0193840104466</c:v>
                </c:pt>
                <c:pt idx="141">
                  <c:v>7789.8486756771108</c:v>
                </c:pt>
                <c:pt idx="142">
                  <c:v>5866.5080506771101</c:v>
                </c:pt>
                <c:pt idx="143">
                  <c:v>4806.2436340104441</c:v>
                </c:pt>
                <c:pt idx="144">
                  <c:v>7287.5619256771124</c:v>
                </c:pt>
                <c:pt idx="145">
                  <c:v>6509.2444756771092</c:v>
                </c:pt>
                <c:pt idx="146">
                  <c:v>5943.7385506771043</c:v>
                </c:pt>
                <c:pt idx="147">
                  <c:v>7089.4163006771078</c:v>
                </c:pt>
                <c:pt idx="148">
                  <c:v>7222.8574673437788</c:v>
                </c:pt>
                <c:pt idx="149">
                  <c:v>5802.2078423437779</c:v>
                </c:pt>
                <c:pt idx="150">
                  <c:v>6092.6329673437785</c:v>
                </c:pt>
                <c:pt idx="151">
                  <c:v>7997.669217343775</c:v>
                </c:pt>
                <c:pt idx="152">
                  <c:v>6567.2733006771114</c:v>
                </c:pt>
                <c:pt idx="153">
                  <c:v>8056.0304673437768</c:v>
                </c:pt>
                <c:pt idx="154">
                  <c:v>3728.0235506771096</c:v>
                </c:pt>
                <c:pt idx="155">
                  <c:v>7265.7027173437764</c:v>
                </c:pt>
                <c:pt idx="156">
                  <c:v>6000.357717343777</c:v>
                </c:pt>
                <c:pt idx="157">
                  <c:v>5330.3049673437763</c:v>
                </c:pt>
                <c:pt idx="158">
                  <c:v>7658.9394673437764</c:v>
                </c:pt>
                <c:pt idx="159">
                  <c:v>6209.2988006771111</c:v>
                </c:pt>
                <c:pt idx="160">
                  <c:v>4799.6022173437759</c:v>
                </c:pt>
                <c:pt idx="161">
                  <c:v>5851.6268840104458</c:v>
                </c:pt>
                <c:pt idx="162">
                  <c:v>5076.5643006771106</c:v>
                </c:pt>
                <c:pt idx="163">
                  <c:v>5795.5741340104414</c:v>
                </c:pt>
                <c:pt idx="164">
                  <c:v>6150.7438840104423</c:v>
                </c:pt>
                <c:pt idx="165">
                  <c:v>9051.6120506771094</c:v>
                </c:pt>
                <c:pt idx="166">
                  <c:v>5471.6669673437755</c:v>
                </c:pt>
                <c:pt idx="167">
                  <c:v>6762.7882173437783</c:v>
                </c:pt>
                <c:pt idx="168">
                  <c:v>4050.1638840104451</c:v>
                </c:pt>
                <c:pt idx="169">
                  <c:v>5756.5034896550706</c:v>
                </c:pt>
                <c:pt idx="170">
                  <c:v>4629.222416017582</c:v>
                </c:pt>
                <c:pt idx="171">
                  <c:v>4749.5172580644612</c:v>
                </c:pt>
                <c:pt idx="172">
                  <c:v>5171.2100545790481</c:v>
                </c:pt>
                <c:pt idx="173">
                  <c:v>4735.370203818642</c:v>
                </c:pt>
                <c:pt idx="174">
                  <c:v>5486.7314373738573</c:v>
                </c:pt>
                <c:pt idx="175">
                  <c:v>4067.5395110113482</c:v>
                </c:pt>
                <c:pt idx="176">
                  <c:v>4772.4389266957114</c:v>
                </c:pt>
                <c:pt idx="177">
                  <c:v>6588.5950826842427</c:v>
                </c:pt>
                <c:pt idx="178">
                  <c:v>4364.2637580644541</c:v>
                </c:pt>
                <c:pt idx="179">
                  <c:v>9745.8431970061392</c:v>
                </c:pt>
                <c:pt idx="180">
                  <c:v>5043.7170351873665</c:v>
                </c:pt>
                <c:pt idx="181">
                  <c:v>4824.1615070821572</c:v>
                </c:pt>
                <c:pt idx="182">
                  <c:v>3401.482424731119</c:v>
                </c:pt>
                <c:pt idx="183">
                  <c:v>6459.5715177602997</c:v>
                </c:pt>
                <c:pt idx="184">
                  <c:v>6163.5235759353118</c:v>
                </c:pt>
                <c:pt idx="185">
                  <c:v>4048.01236177175</c:v>
                </c:pt>
                <c:pt idx="186">
                  <c:v>1843.4066214675991</c:v>
                </c:pt>
                <c:pt idx="187">
                  <c:v>5442.0248898769732</c:v>
                </c:pt>
                <c:pt idx="188">
                  <c:v>4783.0960391165772</c:v>
                </c:pt>
                <c:pt idx="189">
                  <c:v>3855.0727038186283</c:v>
                </c:pt>
                <c:pt idx="190">
                  <c:v>3447.3157948831999</c:v>
                </c:pt>
                <c:pt idx="191">
                  <c:v>7124.2870613279838</c:v>
                </c:pt>
                <c:pt idx="192">
                  <c:v>5102.0270371519664</c:v>
                </c:pt>
                <c:pt idx="193">
                  <c:v>4732.8313249530047</c:v>
                </c:pt>
                <c:pt idx="194">
                  <c:v>5058.9410478301052</c:v>
                </c:pt>
                <c:pt idx="195">
                  <c:v>4627.8572978301027</c:v>
                </c:pt>
                <c:pt idx="196">
                  <c:v>5919.8163249529989</c:v>
                </c:pt>
                <c:pt idx="197">
                  <c:v>6606.4436214675907</c:v>
                </c:pt>
                <c:pt idx="198">
                  <c:v>4632.3734635144592</c:v>
                </c:pt>
                <c:pt idx="199">
                  <c:v>7263.2771020759146</c:v>
                </c:pt>
                <c:pt idx="200">
                  <c:v>5291.9501020759162</c:v>
                </c:pt>
                <c:pt idx="201">
                  <c:v>5970.6445284384154</c:v>
                </c:pt>
                <c:pt idx="202">
                  <c:v>7525.2813617717566</c:v>
                </c:pt>
                <c:pt idx="203">
                  <c:v>2679.191695105088</c:v>
                </c:pt>
                <c:pt idx="204">
                  <c:v>5915.5444266957165</c:v>
                </c:pt>
                <c:pt idx="205">
                  <c:v>5521.7277232103024</c:v>
                </c:pt>
                <c:pt idx="206">
                  <c:v>5802.3153443446781</c:v>
                </c:pt>
                <c:pt idx="207">
                  <c:v>5240.6763443446926</c:v>
                </c:pt>
                <c:pt idx="208">
                  <c:v>6758.2327794207231</c:v>
                </c:pt>
                <c:pt idx="209">
                  <c:v>5249.8047513155007</c:v>
                </c:pt>
                <c:pt idx="210">
                  <c:v>7920.2265197248826</c:v>
                </c:pt>
                <c:pt idx="211">
                  <c:v>7026.1315197248987</c:v>
                </c:pt>
                <c:pt idx="212">
                  <c:v>5821.9696408592681</c:v>
                </c:pt>
                <c:pt idx="213">
                  <c:v>7278.6620759353082</c:v>
                </c:pt>
                <c:pt idx="214">
                  <c:v>4346.794279420722</c:v>
                </c:pt>
                <c:pt idx="215">
                  <c:v>4046.2784179821851</c:v>
                </c:pt>
                <c:pt idx="216">
                  <c:v>5749.2565846488515</c:v>
                </c:pt>
                <c:pt idx="217">
                  <c:v>6510.509417982179</c:v>
                </c:pt>
                <c:pt idx="218">
                  <c:v>5542.0910846488523</c:v>
                </c:pt>
                <c:pt idx="219">
                  <c:v>4191.6757319238513</c:v>
                </c:pt>
                <c:pt idx="220">
                  <c:v>6377.6695003332115</c:v>
                </c:pt>
                <c:pt idx="221">
                  <c:v>5775.269500333211</c:v>
                </c:pt>
                <c:pt idx="222">
                  <c:v>4083.809889876964</c:v>
                </c:pt>
                <c:pt idx="223">
                  <c:v>7303.0603704853002</c:v>
                </c:pt>
                <c:pt idx="224">
                  <c:v>5161.8270371519666</c:v>
                </c:pt>
                <c:pt idx="225">
                  <c:v>7196.0154635144645</c:v>
                </c:pt>
                <c:pt idx="226">
                  <c:v>6130.6433423800909</c:v>
                </c:pt>
                <c:pt idx="227">
                  <c:v>1555.8277319238498</c:v>
                </c:pt>
                <c:pt idx="228">
                  <c:v>7438.5498722741368</c:v>
                </c:pt>
                <c:pt idx="229">
                  <c:v>7744.413691842803</c:v>
                </c:pt>
                <c:pt idx="230">
                  <c:v>9430.9106516850698</c:v>
                </c:pt>
                <c:pt idx="231">
                  <c:v>7309.4509416326564</c:v>
                </c:pt>
                <c:pt idx="232">
                  <c:v>8989.6031533882324</c:v>
                </c:pt>
                <c:pt idx="233">
                  <c:v>6463.0306434306422</c:v>
                </c:pt>
                <c:pt idx="234">
                  <c:v>7923.9753385882113</c:v>
                </c:pt>
                <c:pt idx="235">
                  <c:v>7244.3206766266594</c:v>
                </c:pt>
                <c:pt idx="236">
                  <c:v>9439.8564550064002</c:v>
                </c:pt>
                <c:pt idx="237">
                  <c:v>-3597.5561346508453</c:v>
                </c:pt>
                <c:pt idx="238">
                  <c:v>-6468.1894432246536</c:v>
                </c:pt>
                <c:pt idx="239">
                  <c:v>-4796.1136189508725</c:v>
                </c:pt>
                <c:pt idx="240">
                  <c:v>-6151.2378097539968</c:v>
                </c:pt>
                <c:pt idx="241">
                  <c:v>-2170.9416766914665</c:v>
                </c:pt>
                <c:pt idx="242">
                  <c:v>7536.877401248862</c:v>
                </c:pt>
                <c:pt idx="243">
                  <c:v>9479.3311752447971</c:v>
                </c:pt>
                <c:pt idx="244">
                  <c:v>10765.223282462901</c:v>
                </c:pt>
                <c:pt idx="245">
                  <c:v>9306.3272901821365</c:v>
                </c:pt>
                <c:pt idx="246">
                  <c:v>8299.2758704023618</c:v>
                </c:pt>
                <c:pt idx="247">
                  <c:v>5039.1242127256301</c:v>
                </c:pt>
                <c:pt idx="248">
                  <c:v>9190.3174107574341</c:v>
                </c:pt>
                <c:pt idx="249">
                  <c:v>5836.9238409438085</c:v>
                </c:pt>
                <c:pt idx="250">
                  <c:v>8905.7134060175122</c:v>
                </c:pt>
                <c:pt idx="251">
                  <c:v>7660.717394608444</c:v>
                </c:pt>
                <c:pt idx="252">
                  <c:v>5866.3583870003731</c:v>
                </c:pt>
                <c:pt idx="253">
                  <c:v>8465.5759739306359</c:v>
                </c:pt>
                <c:pt idx="254">
                  <c:v>7216.7689957811181</c:v>
                </c:pt>
                <c:pt idx="255">
                  <c:v>7544.6762265538318</c:v>
                </c:pt>
                <c:pt idx="256">
                  <c:v>7148.3449549770321</c:v>
                </c:pt>
                <c:pt idx="257">
                  <c:v>6999.0133272487628</c:v>
                </c:pt>
                <c:pt idx="258">
                  <c:v>6823.1294630053944</c:v>
                </c:pt>
                <c:pt idx="259">
                  <c:v>7925.6415066428235</c:v>
                </c:pt>
                <c:pt idx="260">
                  <c:v>6125.8471782882843</c:v>
                </c:pt>
                <c:pt idx="261">
                  <c:v>8332.5946709599721</c:v>
                </c:pt>
                <c:pt idx="262">
                  <c:v>8866.9307867953503</c:v>
                </c:pt>
                <c:pt idx="263">
                  <c:v>7581.8620185357195</c:v>
                </c:pt>
                <c:pt idx="264">
                  <c:v>8338.6316747609708</c:v>
                </c:pt>
                <c:pt idx="265">
                  <c:v>6808.6573490357096</c:v>
                </c:pt>
                <c:pt idx="266">
                  <c:v>6028.7410783569394</c:v>
                </c:pt>
                <c:pt idx="267">
                  <c:v>8280.4204943296409</c:v>
                </c:pt>
                <c:pt idx="268">
                  <c:v>6954.8328162539037</c:v>
                </c:pt>
                <c:pt idx="269">
                  <c:v>8691.5667526316811</c:v>
                </c:pt>
                <c:pt idx="270">
                  <c:v>5331.2303585094696</c:v>
                </c:pt>
                <c:pt idx="271">
                  <c:v>7503.0031533882329</c:v>
                </c:pt>
                <c:pt idx="272">
                  <c:v>8766.7278998609218</c:v>
                </c:pt>
                <c:pt idx="273">
                  <c:v>7229.0537546244404</c:v>
                </c:pt>
                <c:pt idx="274">
                  <c:v>7333.793107815497</c:v>
                </c:pt>
                <c:pt idx="275">
                  <c:v>7851.3228096134872</c:v>
                </c:pt>
                <c:pt idx="276">
                  <c:v>9148.7674003386637</c:v>
                </c:pt>
                <c:pt idx="277">
                  <c:v>9874.7503367799764</c:v>
                </c:pt>
                <c:pt idx="278">
                  <c:v>8147.349807678178</c:v>
                </c:pt>
                <c:pt idx="279">
                  <c:v>2508.2224923943277</c:v>
                </c:pt>
                <c:pt idx="280">
                  <c:v>8311.9310004862327</c:v>
                </c:pt>
                <c:pt idx="281">
                  <c:v>1945.6023689508856</c:v>
                </c:pt>
                <c:pt idx="282">
                  <c:v>6292.2909349922356</c:v>
                </c:pt>
                <c:pt idx="283">
                  <c:v>5607.9607336780782</c:v>
                </c:pt>
                <c:pt idx="284">
                  <c:v>7281.7605912174895</c:v>
                </c:pt>
                <c:pt idx="285">
                  <c:v>5315.885306296318</c:v>
                </c:pt>
                <c:pt idx="286">
                  <c:v>7811.2336015953715</c:v>
                </c:pt>
                <c:pt idx="287">
                  <c:v>6950.2062540135448</c:v>
                </c:pt>
                <c:pt idx="288">
                  <c:v>7091.1967524528127</c:v>
                </c:pt>
                <c:pt idx="289">
                  <c:v>6880.6754712028751</c:v>
                </c:pt>
                <c:pt idx="290">
                  <c:v>6292.3520510638837</c:v>
                </c:pt>
                <c:pt idx="291">
                  <c:v>5781.4074364806111</c:v>
                </c:pt>
                <c:pt idx="292">
                  <c:v>4557.4991031472773</c:v>
                </c:pt>
                <c:pt idx="293">
                  <c:v>6025.2929468970988</c:v>
                </c:pt>
                <c:pt idx="294">
                  <c:v>7086.416752452812</c:v>
                </c:pt>
                <c:pt idx="295">
                  <c:v>6113.9786309248939</c:v>
                </c:pt>
                <c:pt idx="296">
                  <c:v>5728.112349674956</c:v>
                </c:pt>
                <c:pt idx="297">
                  <c:v>6758.697051063883</c:v>
                </c:pt>
                <c:pt idx="298">
                  <c:v>5117.7458948137009</c:v>
                </c:pt>
                <c:pt idx="299">
                  <c:v>6862.8696135637629</c:v>
                </c:pt>
                <c:pt idx="300">
                  <c:v>5963.4268948139443</c:v>
                </c:pt>
                <c:pt idx="301">
                  <c:v>6788.8114052301871</c:v>
                </c:pt>
                <c:pt idx="302">
                  <c:v>5826.8366656471599</c:v>
                </c:pt>
                <c:pt idx="303">
                  <c:v>6685.5536309248928</c:v>
                </c:pt>
                <c:pt idx="304">
                  <c:v>6768.2383323138247</c:v>
                </c:pt>
                <c:pt idx="305">
                  <c:v>7362.6353843972174</c:v>
                </c:pt>
                <c:pt idx="306">
                  <c:v>5954.5299989804907</c:v>
                </c:pt>
                <c:pt idx="307">
                  <c:v>8500.0102975915615</c:v>
                </c:pt>
                <c:pt idx="308">
                  <c:v>4649.612349674956</c:v>
                </c:pt>
                <c:pt idx="309">
                  <c:v>8651.7318774525702</c:v>
                </c:pt>
                <c:pt idx="310">
                  <c:v>5954.7797003694159</c:v>
                </c:pt>
                <c:pt idx="311">
                  <c:v>9027.8959260638767</c:v>
                </c:pt>
                <c:pt idx="312">
                  <c:v>5642.6449121748337</c:v>
                </c:pt>
                <c:pt idx="313">
                  <c:v>7536.6687177305503</c:v>
                </c:pt>
                <c:pt idx="314">
                  <c:v>7429.0188427303119</c:v>
                </c:pt>
                <c:pt idx="315">
                  <c:v>6399.7472628692985</c:v>
                </c:pt>
                <c:pt idx="316">
                  <c:v>6523.8143288417459</c:v>
                </c:pt>
                <c:pt idx="317">
                  <c:v>5469.5227732857857</c:v>
                </c:pt>
                <c:pt idx="318">
                  <c:v>5901.6016656471584</c:v>
                </c:pt>
                <c:pt idx="319">
                  <c:v>8351.9855823138278</c:v>
                </c:pt>
                <c:pt idx="320">
                  <c:v>4783.441964258227</c:v>
                </c:pt>
                <c:pt idx="321">
                  <c:v>6230.5427350916789</c:v>
                </c:pt>
                <c:pt idx="322">
                  <c:v>8064.0983323138253</c:v>
                </c:pt>
                <c:pt idx="323">
                  <c:v>5864.5740163416185</c:v>
                </c:pt>
                <c:pt idx="324">
                  <c:v>6577.1328218973404</c:v>
                </c:pt>
                <c:pt idx="325">
                  <c:v>8455.5168774525719</c:v>
                </c:pt>
                <c:pt idx="326">
                  <c:v>6784.4889295359653</c:v>
                </c:pt>
                <c:pt idx="327">
                  <c:v>5252.1574364806111</c:v>
                </c:pt>
                <c:pt idx="328">
                  <c:v>6976.13884273031</c:v>
                </c:pt>
                <c:pt idx="329">
                  <c:v>6671.0333323138229</c:v>
                </c:pt>
                <c:pt idx="330">
                  <c:v>5859.3928600914433</c:v>
                </c:pt>
                <c:pt idx="331">
                  <c:v>7544.1286309248926</c:v>
                </c:pt>
                <c:pt idx="332">
                  <c:v>5832.103457313583</c:v>
                </c:pt>
                <c:pt idx="333">
                  <c:v>7097.2800371745961</c:v>
                </c:pt>
                <c:pt idx="334">
                  <c:v>6619.7438427303114</c:v>
                </c:pt>
                <c:pt idx="335">
                  <c:v>6587.3253843972152</c:v>
                </c:pt>
                <c:pt idx="336">
                  <c:v>5211.9309816193618</c:v>
                </c:pt>
                <c:pt idx="337">
                  <c:v>7271.3797871750749</c:v>
                </c:pt>
                <c:pt idx="338">
                  <c:v>7847.2502975915604</c:v>
                </c:pt>
                <c:pt idx="339">
                  <c:v>8013.5455962026299</c:v>
                </c:pt>
                <c:pt idx="340">
                  <c:v>6211.3936309248957</c:v>
                </c:pt>
                <c:pt idx="341">
                  <c:v>7911.3343149526945</c:v>
                </c:pt>
                <c:pt idx="342">
                  <c:v>5514.5389295359655</c:v>
                </c:pt>
                <c:pt idx="343">
                  <c:v>8935.6142246749532</c:v>
                </c:pt>
                <c:pt idx="344">
                  <c:v>4818.9235441192377</c:v>
                </c:pt>
                <c:pt idx="345">
                  <c:v>5490.8783323138259</c:v>
                </c:pt>
                <c:pt idx="346">
                  <c:v>8639.0239295359625</c:v>
                </c:pt>
                <c:pt idx="347">
                  <c:v>6008.0551239802471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EB-7145-9E11-4FA891806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1174016"/>
        <c:axId val="1"/>
      </c:scatterChart>
      <c:valAx>
        <c:axId val="1171174016"/>
        <c:scaling>
          <c:orientation val="minMax"/>
          <c:max val="15985"/>
          <c:min val="15796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楷体"/>
                <a:cs typeface="+mn-cs"/>
                <a:sym typeface="Arial"/>
              </a:defRPr>
            </a:pPr>
            <a:endParaRPr lang="zh-CN"/>
          </a:p>
        </c:txPr>
        <c:crossAx val="1"/>
        <c:crossesAt val="0"/>
        <c:crossBetween val="midCat"/>
        <c:majorUnit val="7"/>
      </c:valAx>
      <c:valAx>
        <c:axId val="1"/>
        <c:scaling>
          <c:orientation val="minMax"/>
          <c:max val="16000"/>
          <c:min val="-1200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楷体"/>
                <a:cs typeface="+mn-cs"/>
                <a:sym typeface="Arial"/>
              </a:defRPr>
            </a:pPr>
            <a:endParaRPr lang="zh-CN"/>
          </a:p>
        </c:txPr>
        <c:crossAx val="1171174016"/>
        <c:crosses val="min"/>
        <c:crossBetween val="midCat"/>
        <c:majorUnit val="2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442813983599482E-2"/>
          <c:y val="2.1452145214521452E-2"/>
          <c:w val="0.95511437203280103"/>
          <c:h val="0.95709570957095713"/>
        </c:manualLayout>
      </c:layout>
      <c:scatterChart>
        <c:scatterStyle val="lineMarker"/>
        <c:varyColors val="0"/>
        <c:ser>
          <c:idx val="0"/>
          <c:order val="0"/>
          <c:spPr>
            <a:ln w="28575" algn="ctr">
              <a:solidFill>
                <a:schemeClr val="folHlink"/>
              </a:solidFill>
              <a:prstDash val="solid"/>
            </a:ln>
          </c:spPr>
          <c:marker>
            <c:symbol val="none"/>
          </c:marker>
          <c:xVal>
            <c:numRef>
              <c:f>Sheet1!$A$1:$FW$1</c:f>
              <c:numCache>
                <c:formatCode>General</c:formatCode>
                <c:ptCount val="179"/>
                <c:pt idx="0">
                  <c:v>15979.833333333332</c:v>
                </c:pt>
                <c:pt idx="1">
                  <c:v>15980.833333333332</c:v>
                </c:pt>
                <c:pt idx="2">
                  <c:v>15981.833333333332</c:v>
                </c:pt>
                <c:pt idx="3">
                  <c:v>15982.833333333332</c:v>
                </c:pt>
                <c:pt idx="4">
                  <c:v>15983.833333333332</c:v>
                </c:pt>
                <c:pt idx="5">
                  <c:v>15984.833333333332</c:v>
                </c:pt>
                <c:pt idx="6">
                  <c:v>15985.833333333332</c:v>
                </c:pt>
                <c:pt idx="7">
                  <c:v>15986.833333333332</c:v>
                </c:pt>
                <c:pt idx="8">
                  <c:v>15987.833333333332</c:v>
                </c:pt>
                <c:pt idx="9">
                  <c:v>15988.833333333332</c:v>
                </c:pt>
                <c:pt idx="10">
                  <c:v>15989.833333333332</c:v>
                </c:pt>
                <c:pt idx="11">
                  <c:v>15990.833333333332</c:v>
                </c:pt>
                <c:pt idx="12">
                  <c:v>15991.833333333332</c:v>
                </c:pt>
                <c:pt idx="13">
                  <c:v>15992.833333333332</c:v>
                </c:pt>
                <c:pt idx="14">
                  <c:v>15993.833333333332</c:v>
                </c:pt>
                <c:pt idx="15">
                  <c:v>15994.833333333332</c:v>
                </c:pt>
                <c:pt idx="16">
                  <c:v>15995.833333333332</c:v>
                </c:pt>
                <c:pt idx="17">
                  <c:v>15996.833333333332</c:v>
                </c:pt>
                <c:pt idx="18">
                  <c:v>15997.833333333332</c:v>
                </c:pt>
                <c:pt idx="19">
                  <c:v>15998.833333333332</c:v>
                </c:pt>
                <c:pt idx="20">
                  <c:v>15999.833333333332</c:v>
                </c:pt>
                <c:pt idx="21">
                  <c:v>16000.833333333332</c:v>
                </c:pt>
                <c:pt idx="22">
                  <c:v>16001.833333333332</c:v>
                </c:pt>
                <c:pt idx="23">
                  <c:v>16002.833333333332</c:v>
                </c:pt>
                <c:pt idx="24">
                  <c:v>16003.833333333332</c:v>
                </c:pt>
                <c:pt idx="25">
                  <c:v>16004.833333333332</c:v>
                </c:pt>
                <c:pt idx="26">
                  <c:v>16005.833333333332</c:v>
                </c:pt>
                <c:pt idx="27">
                  <c:v>16006.833333333332</c:v>
                </c:pt>
                <c:pt idx="28">
                  <c:v>16007.833333333332</c:v>
                </c:pt>
                <c:pt idx="29">
                  <c:v>16008.833333333332</c:v>
                </c:pt>
                <c:pt idx="30">
                  <c:v>16010.333333333332</c:v>
                </c:pt>
                <c:pt idx="31">
                  <c:v>16011.333333333332</c:v>
                </c:pt>
                <c:pt idx="32">
                  <c:v>16012.333333333332</c:v>
                </c:pt>
                <c:pt idx="33">
                  <c:v>16013.333333333332</c:v>
                </c:pt>
                <c:pt idx="34">
                  <c:v>16014.333333333332</c:v>
                </c:pt>
                <c:pt idx="35">
                  <c:v>16015.333333333332</c:v>
                </c:pt>
                <c:pt idx="36">
                  <c:v>16016.333333333332</c:v>
                </c:pt>
                <c:pt idx="37">
                  <c:v>16017.333333333332</c:v>
                </c:pt>
                <c:pt idx="38">
                  <c:v>16018.333333333332</c:v>
                </c:pt>
                <c:pt idx="39">
                  <c:v>16019.333333333332</c:v>
                </c:pt>
                <c:pt idx="40">
                  <c:v>16020.333333333332</c:v>
                </c:pt>
                <c:pt idx="41">
                  <c:v>16021.333333333332</c:v>
                </c:pt>
                <c:pt idx="42">
                  <c:v>16022.333333333332</c:v>
                </c:pt>
                <c:pt idx="43">
                  <c:v>16023.333333333332</c:v>
                </c:pt>
                <c:pt idx="44">
                  <c:v>16024.333333333332</c:v>
                </c:pt>
                <c:pt idx="45">
                  <c:v>16025.333333333332</c:v>
                </c:pt>
                <c:pt idx="46">
                  <c:v>16026.333333333332</c:v>
                </c:pt>
                <c:pt idx="47">
                  <c:v>16027.333333333332</c:v>
                </c:pt>
                <c:pt idx="48">
                  <c:v>16028.333333333332</c:v>
                </c:pt>
                <c:pt idx="49">
                  <c:v>16029.333333333332</c:v>
                </c:pt>
                <c:pt idx="50">
                  <c:v>16030.333333333332</c:v>
                </c:pt>
                <c:pt idx="51">
                  <c:v>16031.333333333332</c:v>
                </c:pt>
                <c:pt idx="52">
                  <c:v>16032.333333333332</c:v>
                </c:pt>
                <c:pt idx="53">
                  <c:v>16033.333333333332</c:v>
                </c:pt>
                <c:pt idx="54">
                  <c:v>16034.333333333332</c:v>
                </c:pt>
                <c:pt idx="55">
                  <c:v>16035.333333333332</c:v>
                </c:pt>
                <c:pt idx="56">
                  <c:v>16036.333333333332</c:v>
                </c:pt>
                <c:pt idx="57">
                  <c:v>16037.333333333332</c:v>
                </c:pt>
                <c:pt idx="58">
                  <c:v>16038.333333333332</c:v>
                </c:pt>
                <c:pt idx="59">
                  <c:v>16039.333333333332</c:v>
                </c:pt>
                <c:pt idx="60">
                  <c:v>16040.333333333332</c:v>
                </c:pt>
                <c:pt idx="61">
                  <c:v>16041.333333333332</c:v>
                </c:pt>
                <c:pt idx="62">
                  <c:v>16042.333333333332</c:v>
                </c:pt>
                <c:pt idx="63">
                  <c:v>16043.333333333332</c:v>
                </c:pt>
                <c:pt idx="64">
                  <c:v>16044.333333333332</c:v>
                </c:pt>
                <c:pt idx="65">
                  <c:v>16045.333333333332</c:v>
                </c:pt>
                <c:pt idx="66">
                  <c:v>16046.333333333332</c:v>
                </c:pt>
                <c:pt idx="67">
                  <c:v>16047.333333333332</c:v>
                </c:pt>
                <c:pt idx="68">
                  <c:v>16048.333333333332</c:v>
                </c:pt>
                <c:pt idx="69">
                  <c:v>16049.333333333332</c:v>
                </c:pt>
                <c:pt idx="70">
                  <c:v>16050.333333333332</c:v>
                </c:pt>
                <c:pt idx="71">
                  <c:v>16051.333333333332</c:v>
                </c:pt>
                <c:pt idx="72">
                  <c:v>16052.333333333332</c:v>
                </c:pt>
                <c:pt idx="73">
                  <c:v>16053.333333333332</c:v>
                </c:pt>
                <c:pt idx="74">
                  <c:v>16054.333333333332</c:v>
                </c:pt>
                <c:pt idx="75">
                  <c:v>16055.333333333332</c:v>
                </c:pt>
                <c:pt idx="76">
                  <c:v>16056.333333333332</c:v>
                </c:pt>
                <c:pt idx="77">
                  <c:v>16057.333333333332</c:v>
                </c:pt>
                <c:pt idx="78">
                  <c:v>16058.333333333332</c:v>
                </c:pt>
                <c:pt idx="79">
                  <c:v>16059.333333333332</c:v>
                </c:pt>
                <c:pt idx="80">
                  <c:v>16060.333333333332</c:v>
                </c:pt>
                <c:pt idx="81">
                  <c:v>16061.333333333332</c:v>
                </c:pt>
                <c:pt idx="82">
                  <c:v>16062.333333333332</c:v>
                </c:pt>
                <c:pt idx="83">
                  <c:v>16063.333333333332</c:v>
                </c:pt>
                <c:pt idx="84">
                  <c:v>16064.333333333332</c:v>
                </c:pt>
                <c:pt idx="85">
                  <c:v>16065.333333333332</c:v>
                </c:pt>
                <c:pt idx="86">
                  <c:v>16066.333333333332</c:v>
                </c:pt>
                <c:pt idx="87">
                  <c:v>16067.333333333332</c:v>
                </c:pt>
                <c:pt idx="88">
                  <c:v>16068.333333333332</c:v>
                </c:pt>
                <c:pt idx="89">
                  <c:v>16069.333333333332</c:v>
                </c:pt>
                <c:pt idx="90">
                  <c:v>16071.333333333332</c:v>
                </c:pt>
                <c:pt idx="91">
                  <c:v>16072.333333333332</c:v>
                </c:pt>
                <c:pt idx="92">
                  <c:v>16073.333333333332</c:v>
                </c:pt>
                <c:pt idx="93">
                  <c:v>16074.333333333332</c:v>
                </c:pt>
                <c:pt idx="94">
                  <c:v>16075.333333333332</c:v>
                </c:pt>
                <c:pt idx="95">
                  <c:v>16076.333333333332</c:v>
                </c:pt>
                <c:pt idx="96">
                  <c:v>16077.333333333332</c:v>
                </c:pt>
                <c:pt idx="97">
                  <c:v>16078.333333333332</c:v>
                </c:pt>
                <c:pt idx="98">
                  <c:v>16079.333333333332</c:v>
                </c:pt>
                <c:pt idx="99">
                  <c:v>16080.333333333332</c:v>
                </c:pt>
                <c:pt idx="100">
                  <c:v>16081.333333333332</c:v>
                </c:pt>
                <c:pt idx="101">
                  <c:v>16082.333333333332</c:v>
                </c:pt>
                <c:pt idx="102">
                  <c:v>16083.333333333332</c:v>
                </c:pt>
                <c:pt idx="103">
                  <c:v>16084.333333333332</c:v>
                </c:pt>
                <c:pt idx="104">
                  <c:v>16085.333333333332</c:v>
                </c:pt>
                <c:pt idx="105">
                  <c:v>16086.333333333332</c:v>
                </c:pt>
                <c:pt idx="106">
                  <c:v>16087.333333333332</c:v>
                </c:pt>
                <c:pt idx="107">
                  <c:v>16088.333333333332</c:v>
                </c:pt>
                <c:pt idx="108">
                  <c:v>16089.333333333332</c:v>
                </c:pt>
                <c:pt idx="109">
                  <c:v>16090.333333333332</c:v>
                </c:pt>
                <c:pt idx="110">
                  <c:v>16091.333333333332</c:v>
                </c:pt>
                <c:pt idx="111">
                  <c:v>16092.333333333332</c:v>
                </c:pt>
                <c:pt idx="112">
                  <c:v>16093.333333333332</c:v>
                </c:pt>
                <c:pt idx="113">
                  <c:v>16094.333333333332</c:v>
                </c:pt>
                <c:pt idx="114">
                  <c:v>16095.333333333332</c:v>
                </c:pt>
                <c:pt idx="115">
                  <c:v>16096.333333333332</c:v>
                </c:pt>
                <c:pt idx="116">
                  <c:v>16097.333333333332</c:v>
                </c:pt>
                <c:pt idx="117">
                  <c:v>16098.333333333332</c:v>
                </c:pt>
                <c:pt idx="118">
                  <c:v>16099.333333333332</c:v>
                </c:pt>
                <c:pt idx="119">
                  <c:v>16100.333333333332</c:v>
                </c:pt>
                <c:pt idx="120">
                  <c:v>16101.333333333332</c:v>
                </c:pt>
                <c:pt idx="121">
                  <c:v>16102.833333333332</c:v>
                </c:pt>
                <c:pt idx="122">
                  <c:v>16103.833333333332</c:v>
                </c:pt>
                <c:pt idx="123">
                  <c:v>16104.833333333332</c:v>
                </c:pt>
                <c:pt idx="124">
                  <c:v>16105.833333333332</c:v>
                </c:pt>
                <c:pt idx="125">
                  <c:v>16106.833333333332</c:v>
                </c:pt>
                <c:pt idx="126">
                  <c:v>16107.833333333332</c:v>
                </c:pt>
                <c:pt idx="127">
                  <c:v>16108.833333333332</c:v>
                </c:pt>
                <c:pt idx="128">
                  <c:v>16109.833333333332</c:v>
                </c:pt>
                <c:pt idx="129">
                  <c:v>16110.833333333332</c:v>
                </c:pt>
                <c:pt idx="130">
                  <c:v>16111.833333333332</c:v>
                </c:pt>
                <c:pt idx="131">
                  <c:v>16112.833333333332</c:v>
                </c:pt>
                <c:pt idx="132">
                  <c:v>16113.833333333332</c:v>
                </c:pt>
                <c:pt idx="133">
                  <c:v>16114.833333333332</c:v>
                </c:pt>
                <c:pt idx="134">
                  <c:v>16115.833333333332</c:v>
                </c:pt>
                <c:pt idx="135">
                  <c:v>16116.833333333332</c:v>
                </c:pt>
                <c:pt idx="136">
                  <c:v>16117.833333333332</c:v>
                </c:pt>
                <c:pt idx="137">
                  <c:v>16118.833333333332</c:v>
                </c:pt>
                <c:pt idx="138">
                  <c:v>16119.833333333332</c:v>
                </c:pt>
                <c:pt idx="139">
                  <c:v>16120.833333333332</c:v>
                </c:pt>
                <c:pt idx="140">
                  <c:v>16121.833333333332</c:v>
                </c:pt>
                <c:pt idx="141">
                  <c:v>16122.833333333332</c:v>
                </c:pt>
                <c:pt idx="142">
                  <c:v>16123.833333333332</c:v>
                </c:pt>
                <c:pt idx="143">
                  <c:v>16124.833333333332</c:v>
                </c:pt>
                <c:pt idx="144">
                  <c:v>16125.833333333332</c:v>
                </c:pt>
                <c:pt idx="145">
                  <c:v>16126.833333333332</c:v>
                </c:pt>
                <c:pt idx="146">
                  <c:v>16127.833333333332</c:v>
                </c:pt>
                <c:pt idx="147">
                  <c:v>16128.833333333332</c:v>
                </c:pt>
                <c:pt idx="148">
                  <c:v>16129.833333333332</c:v>
                </c:pt>
                <c:pt idx="149">
                  <c:v>16130.833333333332</c:v>
                </c:pt>
                <c:pt idx="150">
                  <c:v>16131.833333333332</c:v>
                </c:pt>
                <c:pt idx="151">
                  <c:v>16132.833333333332</c:v>
                </c:pt>
                <c:pt idx="152">
                  <c:v>16133.833333333332</c:v>
                </c:pt>
                <c:pt idx="153">
                  <c:v>16134.833333333332</c:v>
                </c:pt>
                <c:pt idx="154">
                  <c:v>16135.833333333332</c:v>
                </c:pt>
                <c:pt idx="155">
                  <c:v>16136.833333333332</c:v>
                </c:pt>
                <c:pt idx="156">
                  <c:v>16137.833333333332</c:v>
                </c:pt>
                <c:pt idx="157">
                  <c:v>16138.833333333332</c:v>
                </c:pt>
                <c:pt idx="158">
                  <c:v>16139.833333333332</c:v>
                </c:pt>
                <c:pt idx="159">
                  <c:v>16140.833333333332</c:v>
                </c:pt>
                <c:pt idx="160">
                  <c:v>16141.833333333332</c:v>
                </c:pt>
                <c:pt idx="161">
                  <c:v>16142.833333333332</c:v>
                </c:pt>
                <c:pt idx="162">
                  <c:v>16143.833333333332</c:v>
                </c:pt>
                <c:pt idx="163">
                  <c:v>16144.833333333332</c:v>
                </c:pt>
                <c:pt idx="164">
                  <c:v>16145.833333333332</c:v>
                </c:pt>
                <c:pt idx="165">
                  <c:v>16146.833333333332</c:v>
                </c:pt>
                <c:pt idx="166">
                  <c:v>16147.833333333332</c:v>
                </c:pt>
                <c:pt idx="167">
                  <c:v>16148.833333333332</c:v>
                </c:pt>
                <c:pt idx="168">
                  <c:v>16149.833333333332</c:v>
                </c:pt>
                <c:pt idx="169">
                  <c:v>16150.833333333332</c:v>
                </c:pt>
                <c:pt idx="170">
                  <c:v>16151.833333333332</c:v>
                </c:pt>
                <c:pt idx="171">
                  <c:v>16152.833333333332</c:v>
                </c:pt>
                <c:pt idx="172">
                  <c:v>16153.833333333332</c:v>
                </c:pt>
                <c:pt idx="173">
                  <c:v>16154.833333333332</c:v>
                </c:pt>
                <c:pt idx="174">
                  <c:v>16155.833333333332</c:v>
                </c:pt>
                <c:pt idx="175">
                  <c:v>16156.833333333332</c:v>
                </c:pt>
                <c:pt idx="176">
                  <c:v>16157.833333333332</c:v>
                </c:pt>
                <c:pt idx="177">
                  <c:v>16158.833333333332</c:v>
                </c:pt>
                <c:pt idx="178">
                  <c:v>16159.833333333332</c:v>
                </c:pt>
              </c:numCache>
            </c:numRef>
          </c:xVal>
          <c:yVal>
            <c:numRef>
              <c:f>Sheet1!$A$2:$FW$2</c:f>
              <c:numCache>
                <c:formatCode>General</c:formatCode>
                <c:ptCount val="179"/>
                <c:pt idx="0">
                  <c:v>6166.4461258484407</c:v>
                </c:pt>
                <c:pt idx="1">
                  <c:v>7319.6906776451087</c:v>
                </c:pt>
                <c:pt idx="2">
                  <c:v>6526.1127776242183</c:v>
                </c:pt>
                <c:pt idx="3">
                  <c:v>7450.8556045891528</c:v>
                </c:pt>
                <c:pt idx="4">
                  <c:v>6585.116448598701</c:v>
                </c:pt>
                <c:pt idx="5">
                  <c:v>7673.5753375983959</c:v>
                </c:pt>
                <c:pt idx="6">
                  <c:v>6832.4725311016682</c:v>
                </c:pt>
                <c:pt idx="7">
                  <c:v>7311.7270746121385</c:v>
                </c:pt>
                <c:pt idx="8">
                  <c:v>6495.4489469706668</c:v>
                </c:pt>
                <c:pt idx="9">
                  <c:v>5917.3000178850807</c:v>
                </c:pt>
                <c:pt idx="10">
                  <c:v>6066.8071566488561</c:v>
                </c:pt>
                <c:pt idx="11">
                  <c:v>5933.4040803467742</c:v>
                </c:pt>
                <c:pt idx="12">
                  <c:v>7587.4344596053488</c:v>
                </c:pt>
                <c:pt idx="13">
                  <c:v>7541.758226231972</c:v>
                </c:pt>
                <c:pt idx="14">
                  <c:v>6383.9460064257582</c:v>
                </c:pt>
                <c:pt idx="15">
                  <c:v>6853.7174154611157</c:v>
                </c:pt>
                <c:pt idx="16">
                  <c:v>5823.0404611524318</c:v>
                </c:pt>
                <c:pt idx="17">
                  <c:v>7437.4508511510112</c:v>
                </c:pt>
                <c:pt idx="18">
                  <c:v>6759.0503995029458</c:v>
                </c:pt>
                <c:pt idx="19">
                  <c:v>7169.5350213569327</c:v>
                </c:pt>
                <c:pt idx="20">
                  <c:v>6275.3391446614878</c:v>
                </c:pt>
                <c:pt idx="21">
                  <c:v>6940.0115815805866</c:v>
                </c:pt>
                <c:pt idx="22">
                  <c:v>5643.207802467643</c:v>
                </c:pt>
                <c:pt idx="23">
                  <c:v>5851.1369720589573</c:v>
                </c:pt>
                <c:pt idx="24">
                  <c:v>4213.9726734429996</c:v>
                </c:pt>
                <c:pt idx="25">
                  <c:v>4666.8895776907539</c:v>
                </c:pt>
                <c:pt idx="26">
                  <c:v>7038.2250993881698</c:v>
                </c:pt>
                <c:pt idx="27">
                  <c:v>6401.3395042505199</c:v>
                </c:pt>
                <c:pt idx="28">
                  <c:v>6467.3586873607446</c:v>
                </c:pt>
                <c:pt idx="29">
                  <c:v>5694.0834176419539</c:v>
                </c:pt>
                <c:pt idx="30">
                  <c:v>6156.3181951390297</c:v>
                </c:pt>
                <c:pt idx="31">
                  <c:v>7101.8982711724848</c:v>
                </c:pt>
                <c:pt idx="32">
                  <c:v>6377.837859827081</c:v>
                </c:pt>
                <c:pt idx="33">
                  <c:v>7786.13331481777</c:v>
                </c:pt>
                <c:pt idx="34">
                  <c:v>4716.9365500214035</c:v>
                </c:pt>
                <c:pt idx="35">
                  <c:v>5136.8163000214063</c:v>
                </c:pt>
                <c:pt idx="36">
                  <c:v>6139.8237127982375</c:v>
                </c:pt>
                <c:pt idx="37">
                  <c:v>6503.4808866299754</c:v>
                </c:pt>
                <c:pt idx="38">
                  <c:v>7845.2155872645981</c:v>
                </c:pt>
                <c:pt idx="39">
                  <c:v>5698.212794085548</c:v>
                </c:pt>
                <c:pt idx="40">
                  <c:v>7043.7133343882033</c:v>
                </c:pt>
                <c:pt idx="41">
                  <c:v>5629.4211085731231</c:v>
                </c:pt>
                <c:pt idx="42">
                  <c:v>6759.9753047280628</c:v>
                </c:pt>
                <c:pt idx="43">
                  <c:v>6601.6756247335097</c:v>
                </c:pt>
                <c:pt idx="44">
                  <c:v>7384.5167160734682</c:v>
                </c:pt>
                <c:pt idx="45">
                  <c:v>6080.1786360827737</c:v>
                </c:pt>
                <c:pt idx="46">
                  <c:v>7852.1973242310833</c:v>
                </c:pt>
                <c:pt idx="47">
                  <c:v>6721.0895794175249</c:v>
                </c:pt>
                <c:pt idx="48">
                  <c:v>7450.7460600493196</c:v>
                </c:pt>
                <c:pt idx="49">
                  <c:v>7054.4700068615102</c:v>
                </c:pt>
                <c:pt idx="50">
                  <c:v>7467.3820771748888</c:v>
                </c:pt>
                <c:pt idx="51">
                  <c:v>6361.6933797480833</c:v>
                </c:pt>
                <c:pt idx="52">
                  <c:v>7120.2592120679819</c:v>
                </c:pt>
                <c:pt idx="53">
                  <c:v>5794.631399385913</c:v>
                </c:pt>
                <c:pt idx="54">
                  <c:v>6661.4037250205365</c:v>
                </c:pt>
                <c:pt idx="55">
                  <c:v>7658.5601976704511</c:v>
                </c:pt>
                <c:pt idx="56">
                  <c:v>7681.2578077392682</c:v>
                </c:pt>
                <c:pt idx="57">
                  <c:v>7524.7709321246675</c:v>
                </c:pt>
                <c:pt idx="58">
                  <c:v>6472.3367870205966</c:v>
                </c:pt>
                <c:pt idx="59">
                  <c:v>6573.15538725017</c:v>
                </c:pt>
                <c:pt idx="60">
                  <c:v>7027.8254718100452</c:v>
                </c:pt>
                <c:pt idx="61">
                  <c:v>7931.2241338374633</c:v>
                </c:pt>
                <c:pt idx="62">
                  <c:v>6798.4259723572368</c:v>
                </c:pt>
                <c:pt idx="63">
                  <c:v>6934.8353617412185</c:v>
                </c:pt>
                <c:pt idx="64">
                  <c:v>6453.4429483497815</c:v>
                </c:pt>
                <c:pt idx="65">
                  <c:v>6915.6216463237843</c:v>
                </c:pt>
                <c:pt idx="66">
                  <c:v>6968.9355049611868</c:v>
                </c:pt>
                <c:pt idx="67">
                  <c:v>5899.3443607357394</c:v>
                </c:pt>
                <c:pt idx="68">
                  <c:v>2234.0318966284653</c:v>
                </c:pt>
                <c:pt idx="69">
                  <c:v>-6675.2447722728875</c:v>
                </c:pt>
                <c:pt idx="70">
                  <c:v>-5420.270769011212</c:v>
                </c:pt>
                <c:pt idx="71">
                  <c:v>9008.1062568105954</c:v>
                </c:pt>
                <c:pt idx="72">
                  <c:v>9267.9903038467637</c:v>
                </c:pt>
                <c:pt idx="73">
                  <c:v>10283.309126273562</c:v>
                </c:pt>
                <c:pt idx="74">
                  <c:v>8210.9966307779996</c:v>
                </c:pt>
                <c:pt idx="75">
                  <c:v>9645.2414518272235</c:v>
                </c:pt>
                <c:pt idx="76">
                  <c:v>6773.0040274618532</c:v>
                </c:pt>
                <c:pt idx="77">
                  <c:v>6330.8901297510083</c:v>
                </c:pt>
                <c:pt idx="78">
                  <c:v>6293.5707325199564</c:v>
                </c:pt>
                <c:pt idx="79">
                  <c:v>7363.6547500443603</c:v>
                </c:pt>
                <c:pt idx="80">
                  <c:v>6233.6087789606836</c:v>
                </c:pt>
                <c:pt idx="81">
                  <c:v>6911.2318745219109</c:v>
                </c:pt>
                <c:pt idx="82">
                  <c:v>7521.7295350257527</c:v>
                </c:pt>
                <c:pt idx="83">
                  <c:v>6826.2263847890963</c:v>
                </c:pt>
                <c:pt idx="84">
                  <c:v>6938.69320182723</c:v>
                </c:pt>
                <c:pt idx="85">
                  <c:v>7235.0453288732551</c:v>
                </c:pt>
                <c:pt idx="86">
                  <c:v>6609.8572945064589</c:v>
                </c:pt>
                <c:pt idx="87">
                  <c:v>6561.7809694190419</c:v>
                </c:pt>
                <c:pt idx="88">
                  <c:v>6982.9040587556301</c:v>
                </c:pt>
                <c:pt idx="89">
                  <c:v>7846.3806016379458</c:v>
                </c:pt>
                <c:pt idx="90">
                  <c:v>7577.3090158152827</c:v>
                </c:pt>
                <c:pt idx="91">
                  <c:v>7277.6408655921823</c:v>
                </c:pt>
                <c:pt idx="92">
                  <c:v>7716.020775026378</c:v>
                </c:pt>
                <c:pt idx="93">
                  <c:v>6317.4499644712942</c:v>
                </c:pt>
                <c:pt idx="94">
                  <c:v>7332.2410235949528</c:v>
                </c:pt>
                <c:pt idx="95">
                  <c:v>5892.5017170645151</c:v>
                </c:pt>
                <c:pt idx="96">
                  <c:v>6571.73862643131</c:v>
                </c:pt>
                <c:pt idx="97">
                  <c:v>6611.5090907005024</c:v>
                </c:pt>
                <c:pt idx="98">
                  <c:v>7566.451649344368</c:v>
                </c:pt>
                <c:pt idx="99">
                  <c:v>7191.5721176382085</c:v>
                </c:pt>
                <c:pt idx="100">
                  <c:v>6796.1157620738159</c:v>
                </c:pt>
                <c:pt idx="101">
                  <c:v>6772.2911095889185</c:v>
                </c:pt>
                <c:pt idx="102">
                  <c:v>8207.7918101425767</c:v>
                </c:pt>
                <c:pt idx="103">
                  <c:v>7216.7640674424565</c:v>
                </c:pt>
                <c:pt idx="104">
                  <c:v>6742.2305465754162</c:v>
                </c:pt>
                <c:pt idx="105">
                  <c:v>6128.3892573671701</c:v>
                </c:pt>
                <c:pt idx="106">
                  <c:v>6160.859989761806</c:v>
                </c:pt>
                <c:pt idx="107">
                  <c:v>8315.4683338860068</c:v>
                </c:pt>
                <c:pt idx="108">
                  <c:v>7359.8058832513834</c:v>
                </c:pt>
                <c:pt idx="109">
                  <c:v>5779.8065210691311</c:v>
                </c:pt>
                <c:pt idx="110">
                  <c:v>7474.9901590890995</c:v>
                </c:pt>
                <c:pt idx="111">
                  <c:v>7676.4022302866924</c:v>
                </c:pt>
                <c:pt idx="112">
                  <c:v>7121.2908741077072</c:v>
                </c:pt>
                <c:pt idx="113">
                  <c:v>6797.2028492160189</c:v>
                </c:pt>
                <c:pt idx="114">
                  <c:v>7110.553173338265</c:v>
                </c:pt>
                <c:pt idx="115">
                  <c:v>7962.789305023548</c:v>
                </c:pt>
                <c:pt idx="116">
                  <c:v>6822.9785548887303</c:v>
                </c:pt>
                <c:pt idx="117">
                  <c:v>6866.2505920509548</c:v>
                </c:pt>
                <c:pt idx="118">
                  <c:v>7687.0908537878586</c:v>
                </c:pt>
                <c:pt idx="119">
                  <c:v>7479.1230570021635</c:v>
                </c:pt>
                <c:pt idx="120">
                  <c:v>7678.868305638146</c:v>
                </c:pt>
                <c:pt idx="121">
                  <c:v>6685.4967470176389</c:v>
                </c:pt>
                <c:pt idx="122">
                  <c:v>6802.5648365025972</c:v>
                </c:pt>
                <c:pt idx="123">
                  <c:v>6713.7031938972314</c:v>
                </c:pt>
                <c:pt idx="124">
                  <c:v>7236.1967077812751</c:v>
                </c:pt>
                <c:pt idx="125">
                  <c:v>7414.444137299397</c:v>
                </c:pt>
                <c:pt idx="126">
                  <c:v>6563.625829404943</c:v>
                </c:pt>
                <c:pt idx="127">
                  <c:v>8528.6529442784686</c:v>
                </c:pt>
                <c:pt idx="128">
                  <c:v>6500.8144467013562</c:v>
                </c:pt>
                <c:pt idx="129">
                  <c:v>6091.2411416072146</c:v>
                </c:pt>
                <c:pt idx="130">
                  <c:v>7744.4573042492366</c:v>
                </c:pt>
                <c:pt idx="131">
                  <c:v>7349.6091640241239</c:v>
                </c:pt>
                <c:pt idx="132">
                  <c:v>6753.8351662208197</c:v>
                </c:pt>
                <c:pt idx="133">
                  <c:v>6619.3654915807247</c:v>
                </c:pt>
                <c:pt idx="134">
                  <c:v>6725.5552389200993</c:v>
                </c:pt>
                <c:pt idx="135">
                  <c:v>5842.5608251992589</c:v>
                </c:pt>
                <c:pt idx="136">
                  <c:v>7404.673028675551</c:v>
                </c:pt>
                <c:pt idx="137">
                  <c:v>6723.6614096114045</c:v>
                </c:pt>
                <c:pt idx="138">
                  <c:v>6991.5011844356832</c:v>
                </c:pt>
                <c:pt idx="139">
                  <c:v>6818.1449057215768</c:v>
                </c:pt>
                <c:pt idx="140">
                  <c:v>6494.0530267643335</c:v>
                </c:pt>
                <c:pt idx="141">
                  <c:v>7952.0166400746939</c:v>
                </c:pt>
                <c:pt idx="142">
                  <c:v>5658.5448154872029</c:v>
                </c:pt>
                <c:pt idx="143">
                  <c:v>8152.4656747448007</c:v>
                </c:pt>
                <c:pt idx="144">
                  <c:v>4712.4432658925052</c:v>
                </c:pt>
                <c:pt idx="145">
                  <c:v>6838.8121218074684</c:v>
                </c:pt>
                <c:pt idx="146">
                  <c:v>7595.8313113871945</c:v>
                </c:pt>
                <c:pt idx="147">
                  <c:v>7097.8468100905829</c:v>
                </c:pt>
                <c:pt idx="148">
                  <c:v>8220.7692145541059</c:v>
                </c:pt>
                <c:pt idx="149">
                  <c:v>7281.7283327013811</c:v>
                </c:pt>
                <c:pt idx="150">
                  <c:v>7809.5790065331048</c:v>
                </c:pt>
                <c:pt idx="151">
                  <c:v>8679.1908520831348</c:v>
                </c:pt>
                <c:pt idx="152">
                  <c:v>6655.8534763337248</c:v>
                </c:pt>
                <c:pt idx="153">
                  <c:v>6282.2179611329275</c:v>
                </c:pt>
                <c:pt idx="154">
                  <c:v>6576.041409025971</c:v>
                </c:pt>
                <c:pt idx="155">
                  <c:v>6562.5970149217774</c:v>
                </c:pt>
                <c:pt idx="156">
                  <c:v>6622.959592055231</c:v>
                </c:pt>
                <c:pt idx="157">
                  <c:v>6388.9716101942358</c:v>
                </c:pt>
                <c:pt idx="158">
                  <c:v>8538.5135771914538</c:v>
                </c:pt>
                <c:pt idx="159">
                  <c:v>6674.7805941012539</c:v>
                </c:pt>
                <c:pt idx="160">
                  <c:v>7868.4809272997827</c:v>
                </c:pt>
                <c:pt idx="161">
                  <c:v>6904.7751032449396</c:v>
                </c:pt>
                <c:pt idx="162">
                  <c:v>6846.5255810812905</c:v>
                </c:pt>
                <c:pt idx="163">
                  <c:v>7480.793685281662</c:v>
                </c:pt>
                <c:pt idx="164">
                  <c:v>6229.1677365718033</c:v>
                </c:pt>
                <c:pt idx="165">
                  <c:v>7488.9734479781491</c:v>
                </c:pt>
                <c:pt idx="166">
                  <c:v>5419.8880159140654</c:v>
                </c:pt>
                <c:pt idx="167">
                  <c:v>6856.1244250112413</c:v>
                </c:pt>
                <c:pt idx="168">
                  <c:v>6923.0088414892452</c:v>
                </c:pt>
                <c:pt idx="169">
                  <c:v>6301.5599021117368</c:v>
                </c:pt>
                <c:pt idx="170">
                  <c:v>5837.6022758151257</c:v>
                </c:pt>
                <c:pt idx="171">
                  <c:v>5673.0876241470341</c:v>
                </c:pt>
                <c:pt idx="172">
                  <c:v>6659.2269219382242</c:v>
                </c:pt>
                <c:pt idx="173">
                  <c:v>6378.9368761121113</c:v>
                </c:pt>
                <c:pt idx="174">
                  <c:v>6070.3915114040374</c:v>
                </c:pt>
                <c:pt idx="175">
                  <c:v>6730.7109796978739</c:v>
                </c:pt>
                <c:pt idx="176">
                  <c:v>6390.2765226611527</c:v>
                </c:pt>
                <c:pt idx="177">
                  <c:v>5938.146141043283</c:v>
                </c:pt>
                <c:pt idx="178">
                  <c:v>7052.6452479042828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96-7F4F-952E-1B084DCB5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2707616"/>
        <c:axId val="1"/>
      </c:scatterChart>
      <c:valAx>
        <c:axId val="972707616"/>
        <c:scaling>
          <c:orientation val="minMax"/>
          <c:max val="16160"/>
          <c:min val="15978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楷体"/>
                <a:cs typeface="+mn-cs"/>
                <a:sym typeface="Arial"/>
              </a:defRPr>
            </a:pPr>
            <a:endParaRPr lang="zh-CN"/>
          </a:p>
        </c:txPr>
        <c:crossAx val="1"/>
        <c:crossesAt val="0"/>
        <c:crossBetween val="midCat"/>
        <c:majorUnit val="7"/>
      </c:valAx>
      <c:valAx>
        <c:axId val="1"/>
        <c:scaling>
          <c:orientation val="minMax"/>
          <c:max val="16000"/>
          <c:min val="-1200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楷体"/>
                <a:cs typeface="+mn-cs"/>
                <a:sym typeface="Arial"/>
              </a:defRPr>
            </a:pPr>
            <a:endParaRPr lang="zh-CN"/>
          </a:p>
        </c:txPr>
        <c:crossAx val="972707616"/>
        <c:crosses val="min"/>
        <c:crossBetween val="midCat"/>
        <c:majorUnit val="2000"/>
      </c:valAx>
    </c:plotArea>
    <c:plotVisOnly val="0"/>
    <c:dispBlanksAs val="gap"/>
    <c:showDLblsOverMax val="1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BC41E-EAC0-4D88-BA59-21A53C68F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5C4BB-B13C-4942-8E14-023ED14A3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D5B6C-20AF-4F0F-889A-7AADC7535123}" type="datetime3">
              <a:rPr lang="en-US" smtClean="0"/>
              <a:t>1 July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21145-1027-4A39-B15A-DD84A26C20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7719-50F5-4089-8123-86F5AF9C8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0F73-99D1-48E7-A408-B5EB5C839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965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14400" tIns="47114" rIns="94229" bIns="47114" rtlCol="0"/>
          <a:lstStyle>
            <a:lvl1pPr algn="l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14400" bIns="47114" rtlCol="0"/>
          <a:lstStyle>
            <a:lvl1pPr algn="r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1DF34805-1F01-4BDA-A8CA-FCEA2B4BC8D0}" type="datetime3">
              <a:rPr lang="en-US" smtClean="0"/>
              <a:pPr/>
              <a:t>1 July 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563563"/>
            <a:ext cx="5632450" cy="316865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14400" tIns="47114" rIns="94229" bIns="47114" rtlCol="0" anchor="b"/>
          <a:lstStyle>
            <a:lvl1pPr algn="l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14400" bIns="47114" rtlCol="0" anchor="b"/>
          <a:lstStyle>
            <a:lvl1pPr algn="r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CF5EBCF4-26FC-4F76-8DA1-52FDDC328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0CB7C52D-12F1-4B27-95B4-DB01358D5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0666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100000"/>
      </a:lnSpc>
      <a:spcBef>
        <a:spcPts val="400"/>
      </a:spcBef>
      <a:spcAft>
        <a:spcPts val="400"/>
      </a:spcAft>
      <a:defRPr lang="en-US" sz="11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171450" indent="-171450" algn="l" defTabSz="914400" rtl="0" eaLnBrk="1" latinLnBrk="0" hangingPunct="1">
      <a:buFont typeface="Wingdings" panose="05000000000000000000" pitchFamily="2" charset="2"/>
      <a:buChar char=""/>
      <a:defRPr lang="en-US" sz="1100" kern="1200">
        <a:solidFill>
          <a:schemeClr val="tx1"/>
        </a:solidFill>
        <a:latin typeface="+mn-lt"/>
        <a:ea typeface="+mn-ea"/>
        <a:cs typeface="+mn-cs"/>
      </a:defRPr>
    </a:lvl2pPr>
    <a:lvl3pPr marL="400050" indent="-171450" algn="l" defTabSz="914400" rtl="0" eaLnBrk="1" latinLnBrk="0" hangingPunct="1">
      <a:buFont typeface="Arial" panose="020B0604020202020204" pitchFamily="34" charset="0"/>
      <a:buChar char="―"/>
      <a:defRPr lang="en-US" sz="1100" kern="1200">
        <a:solidFill>
          <a:schemeClr val="tx1"/>
        </a:solidFill>
        <a:latin typeface="+mn-lt"/>
        <a:ea typeface="+mn-ea"/>
        <a:cs typeface="+mn-cs"/>
      </a:defRPr>
    </a:lvl3pPr>
    <a:lvl4pPr marL="579437" indent="-171450" algn="l" defTabSz="914400" rtl="0" eaLnBrk="1" latinLnBrk="0" hangingPunct="1">
      <a:buFont typeface="Arial" panose="020B0604020202020204" pitchFamily="34" charset="0"/>
      <a:buChar char="»"/>
      <a:defRPr lang="en-US" sz="1100" kern="1200">
        <a:solidFill>
          <a:schemeClr val="tx1"/>
        </a:solidFill>
        <a:latin typeface="+mn-lt"/>
        <a:ea typeface="+mn-ea"/>
        <a:cs typeface="+mn-cs"/>
      </a:defRPr>
    </a:lvl4pPr>
    <a:lvl5pPr marL="750887" indent="-171450" algn="l" defTabSz="914400" rtl="0" eaLnBrk="1" latinLnBrk="0" hangingPunct="1">
      <a:buFont typeface="Arial" panose="020B0604020202020204" pitchFamily="34" charset="0"/>
      <a:buChar char="›"/>
      <a:defRPr lang="en-US"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C2E2F-EB00-440E-8C8E-1D1CA739382C}" type="slidenum">
              <a:rPr kumimoji="0" lang="ja-JP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ja-JP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7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BBC0BF-DAD8-4C5C-8AD2-D30059836BC1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0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400800" cy="3600450"/>
          </a:xfrm>
          <a:ln/>
        </p:spPr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69" y="4559033"/>
            <a:ext cx="5851471" cy="337769"/>
          </a:xfrm>
        </p:spPr>
        <p:txBody>
          <a:bodyPr lIns="90662" tIns="45331" rIns="90662" bIns="45331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2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 idx="2"/>
          </p:nvPr>
        </p:nvSpPr>
        <p:spPr>
          <a:ln/>
        </p:spPr>
      </p:sp>
      <p:sp>
        <p:nvSpPr>
          <p:cNvPr id="21507" name="文本占位符 2"/>
          <p:cNvSpPr>
            <a:spLocks noGrp="1"/>
          </p:cNvSpPr>
          <p:nvPr>
            <p:ph type="body" idx="3"/>
          </p:nvPr>
        </p:nvSpPr>
        <p:spPr>
          <a:xfrm>
            <a:off x="563563" y="4962525"/>
            <a:ext cx="5926137" cy="246063"/>
          </a:xfrm>
          <a:noFill/>
        </p:spPr>
        <p:txBody>
          <a:bodyPr/>
          <a:lstStyle/>
          <a:p>
            <a:endParaRPr lang="zh-CN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88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3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.emf"/><Relationship Id="rId2" Type="http://schemas.openxmlformats.org/officeDocument/2006/relationships/tags" Target="../tags/tag25.xml"/><Relationship Id="rId1" Type="http://schemas.openxmlformats.org/officeDocument/2006/relationships/vmlDrawing" Target="../drawings/vmlDrawing2.vml"/><Relationship Id="rId6" Type="http://schemas.openxmlformats.org/officeDocument/2006/relationships/tags" Target="../tags/tag29.xml"/><Relationship Id="rId11" Type="http://schemas.openxmlformats.org/officeDocument/2006/relationships/oleObject" Target="../embeddings/oleObject2.bin"/><Relationship Id="rId5" Type="http://schemas.openxmlformats.org/officeDocument/2006/relationships/tags" Target="../tags/tag2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4.emf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oleObject" Target="../embeddings/oleObject7.bin"/><Relationship Id="rId2" Type="http://schemas.openxmlformats.org/officeDocument/2006/relationships/tags" Target="../tags/tag97.xml"/><Relationship Id="rId16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image" Target="../media/image1.emf"/><Relationship Id="rId2" Type="http://schemas.openxmlformats.org/officeDocument/2006/relationships/tags" Target="../tags/tag111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8.v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5.xml"/><Relationship Id="rId7" Type="http://schemas.openxmlformats.org/officeDocument/2006/relationships/image" Target="../media/image2.emf"/><Relationship Id="rId2" Type="http://schemas.openxmlformats.org/officeDocument/2006/relationships/tags" Target="../tags/tag12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.vml"/><Relationship Id="rId6" Type="http://schemas.openxmlformats.org/officeDocument/2006/relationships/tags" Target="../tags/tag37.xml"/><Relationship Id="rId11" Type="http://schemas.openxmlformats.org/officeDocument/2006/relationships/image" Target="../media/image1.emf"/><Relationship Id="rId5" Type="http://schemas.openxmlformats.org/officeDocument/2006/relationships/tags" Target="../tags/tag36.xml"/><Relationship Id="rId10" Type="http://schemas.openxmlformats.org/officeDocument/2006/relationships/oleObject" Target="../embeddings/oleObject3.bin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image" Target="../media/image1.emf"/><Relationship Id="rId2" Type="http://schemas.openxmlformats.org/officeDocument/2006/relationships/tags" Target="../tags/tag57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4.v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1.emf"/><Relationship Id="rId2" Type="http://schemas.openxmlformats.org/officeDocument/2006/relationships/tags" Target="../tags/tag70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5.v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image" Target="../media/image1.emf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oleObject" Target="../embeddings/oleObject6.bin"/><Relationship Id="rId2" Type="http://schemas.openxmlformats.org/officeDocument/2006/relationships/tags" Target="../tags/tag83.xml"/><Relationship Id="rId16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320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11" imgW="344" imgH="344" progId="TCLayout.ActiveDocument.1">
                  <p:embed/>
                </p:oleObj>
              </mc:Choice>
              <mc:Fallback>
                <p:oleObj name="think-cell 幻灯片" r:id="rId11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6" name="Partnership">
            <a:extLst>
              <a:ext uri="{FF2B5EF4-FFF2-40B4-BE49-F238E27FC236}">
                <a16:creationId xmlns:a16="http://schemas.microsoft.com/office/drawing/2014/main" id="{B217107C-D279-4D90-AB38-6A6D6782398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" y="0"/>
            <a:ext cx="12192000" cy="6858000"/>
          </a:xfrm>
          <a:prstGeom prst="rect">
            <a:avLst/>
          </a:prstGeom>
        </p:spPr>
      </p:pic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 bwMode="black">
          <a:xfrm>
            <a:off x="551942" y="481160"/>
            <a:ext cx="1893201" cy="585216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5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54736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CONFIDENTIAL AND PROPRIETARY</a:t>
            </a:r>
          </a:p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Any use of this material without specific permission of McKinsey &amp; Company </a:t>
            </a:r>
            <a:br>
              <a:rPr lang="en-US" sz="8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sz="8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0479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幻灯片" r:id="rId17" imgW="572" imgH="588" progId="TCLayout.ActiveDocument.1">
                  <p:embed/>
                </p:oleObj>
              </mc:Choice>
              <mc:Fallback>
                <p:oleObj name="think-cell 幻灯片" r:id="rId17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8173371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8173371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2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884725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2" name="1. On-page tracker">
            <a:extLst>
              <a:ext uri="{FF2B5EF4-FFF2-40B4-BE49-F238E27FC236}">
                <a16:creationId xmlns:a16="http://schemas.microsoft.com/office/drawing/2014/main" id="{C9F4B9E2-8CBE-4C72-8316-55D330991DCD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8174736" y="89319"/>
            <a:ext cx="3465576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11390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幻灯片" r:id="rId16" imgW="413" imgH="416" progId="TCLayout.ActiveDocument.1">
                  <p:embed/>
                </p:oleObj>
              </mc:Choice>
              <mc:Fallback>
                <p:oleObj name="think-cell 幻灯片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9119861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554736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9119861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17221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884725"/>
            <a:ext cx="7918704" cy="29718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E771D75-4092-4C08-B152-0A8A51C4AB5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9116568" y="89319"/>
            <a:ext cx="2523744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470861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7888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幻灯片" r:id="rId6" imgW="344" imgH="344" progId="TCLayout.ActiveDocument.1">
                  <p:embed/>
                </p:oleObj>
              </mc:Choice>
              <mc:Fallback>
                <p:oleObj name="think-cell 幻灯片" r:id="rId6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LogoImage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549271" y="481160"/>
            <a:ext cx="1893201" cy="585216"/>
            <a:chOff x="0" y="973"/>
            <a:chExt cx="7680" cy="237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F17E00"/>
                </a:solidFill>
                <a:latin typeface="Kaiti SC"/>
                <a:cs typeface="Kaiti S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904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527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54736" y="6454140"/>
            <a:ext cx="11082655" cy="0"/>
          </a:xfrm>
          <a:custGeom>
            <a:avLst/>
            <a:gdLst/>
            <a:ahLst/>
            <a:cxnLst/>
            <a:rect l="l" t="t" r="r" b="b"/>
            <a:pathLst>
              <a:path w="11082655">
                <a:moveTo>
                  <a:pt x="0" y="0"/>
                </a:moveTo>
                <a:lnTo>
                  <a:pt x="110825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54736" y="1182624"/>
            <a:ext cx="11082655" cy="0"/>
          </a:xfrm>
          <a:custGeom>
            <a:avLst/>
            <a:gdLst/>
            <a:ahLst/>
            <a:cxnLst/>
            <a:rect l="l" t="t" r="r" b="b"/>
            <a:pathLst>
              <a:path w="11082655">
                <a:moveTo>
                  <a:pt x="0" y="0"/>
                </a:moveTo>
                <a:lnTo>
                  <a:pt x="110825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1886" y="1642110"/>
            <a:ext cx="3054350" cy="4701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588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5C6C336-5BBF-4283-93F1-F12559F77D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7748366"/>
              </p:ext>
            </p:ext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幻灯片" r:id="rId5" imgW="473" imgH="473" progId="TCLayout.ActiveDocument.1">
                  <p:embed/>
                </p:oleObj>
              </mc:Choice>
              <mc:Fallback>
                <p:oleObj name="think-cell 幻灯片" r:id="rId5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5C6C336-5BBF-4283-93F1-F12559F7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EC2DEA4-42BD-4BC2-977B-1C842BAB2D1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GB" sz="2449" b="0" i="0" baseline="0" dirty="0" err="1">
              <a:solidFill>
                <a:schemeClr val="tx1"/>
              </a:solidFill>
              <a:latin typeface="Georgia" panose="02040502050405020303" pitchFamily="18" charset="0"/>
              <a:sym typeface="Georgia" panose="02040502050405020303" pitchFamily="18" charset="0"/>
            </a:endParaRP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EC1361DD-5091-4AE8-84D1-2DE9360FF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66494" y="279892"/>
            <a:ext cx="11259013" cy="3729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 defTabSz="896168" latinLnBrk="0">
              <a:lnSpc>
                <a:spcPct val="95000"/>
              </a:lnSpc>
              <a:buNone/>
            </a:pPr>
            <a:r>
              <a:rPr lang="en-GB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951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58831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幻灯片" r:id="rId10" imgW="413" imgH="416" progId="TCLayout.ActiveDocument.1">
                  <p:embed/>
                </p:oleObj>
              </mc:Choice>
              <mc:Fallback>
                <p:oleObj name="think-cell 幻灯片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/>
          <a:lstStyle>
            <a:lvl1pPr>
              <a:defRPr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884725"/>
            <a:ext cx="11082528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38CA88-C0F6-4F41-BA34-340D1797D3C9}"/>
              </a:ext>
            </a:extLst>
          </p:cNvPr>
          <p:cNvSpPr txBox="1"/>
          <p:nvPr userDrawn="1"/>
        </p:nvSpPr>
        <p:spPr>
          <a:xfrm>
            <a:off x="10278533" y="6570133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694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7ACB1E33-E5FF-447C-86C8-D2AD164B7EF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5249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6" name="1. On-page tracker">
            <a:extLst>
              <a:ext uri="{FF2B5EF4-FFF2-40B4-BE49-F238E27FC236}">
                <a16:creationId xmlns:a16="http://schemas.microsoft.com/office/drawing/2014/main" id="{A017FC45-BFA7-4FE7-9F1F-9561D7B0EF63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07970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10F96B25-8621-4D4C-8F08-2DA28487B56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970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5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6023FD6-0A46-4B41-8F49-E0D64851062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1169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7799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幻灯片" r:id="rId16" imgW="413" imgH="416" progId="TCLayout.ActiveDocument.1">
                  <p:embed/>
                </p:oleObj>
              </mc:Choice>
              <mc:Fallback>
                <p:oleObj name="think-cell 幻灯片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3715757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3715757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3659644"/>
            <a:ext cx="25146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21EBF74E-7681-4FD1-8312-F1969708C2B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703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5518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幻灯片" r:id="rId16" imgW="413" imgH="416" progId="TCLayout.ActiveDocument.1">
                  <p:embed/>
                </p:oleObj>
              </mc:Choice>
              <mc:Fallback>
                <p:oleObj name="think-cell 幻灯片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671219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671219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5" y="3659644"/>
            <a:ext cx="3465575" cy="276999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EBEB0180-CF25-470E-8580-7356ED77BB1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69291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1870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幻灯片" r:id="rId17" imgW="413" imgH="416" progId="TCLayout.ActiveDocument.1">
                  <p:embed/>
                </p:oleObj>
              </mc:Choice>
              <mc:Fallback>
                <p:oleObj name="think-cell 幻灯片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54736" y="172212"/>
            <a:ext cx="5065776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884725"/>
            <a:ext cx="5065776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3" name="1. On-page tracker">
            <a:extLst>
              <a:ext uri="{FF2B5EF4-FFF2-40B4-BE49-F238E27FC236}">
                <a16:creationId xmlns:a16="http://schemas.microsoft.com/office/drawing/2014/main" id="{B331A9DA-3A3F-418C-8927-1C2B40DBB88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60546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26" Type="http://schemas.openxmlformats.org/officeDocument/2006/relationships/tags" Target="../tags/tag9.xml"/><Relationship Id="rId39" Type="http://schemas.openxmlformats.org/officeDocument/2006/relationships/tags" Target="../tags/tag22.xml"/><Relationship Id="rId21" Type="http://schemas.openxmlformats.org/officeDocument/2006/relationships/tags" Target="../tags/tag4.xml"/><Relationship Id="rId34" Type="http://schemas.openxmlformats.org/officeDocument/2006/relationships/tags" Target="../tags/tag17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29" Type="http://schemas.openxmlformats.org/officeDocument/2006/relationships/tags" Target="../tags/tag12.xml"/><Relationship Id="rId41" Type="http://schemas.openxmlformats.org/officeDocument/2006/relationships/tags" Target="../tags/tag2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7.xml"/><Relationship Id="rId32" Type="http://schemas.openxmlformats.org/officeDocument/2006/relationships/tags" Target="../tags/tag15.xml"/><Relationship Id="rId37" Type="http://schemas.openxmlformats.org/officeDocument/2006/relationships/tags" Target="../tags/tag20.xml"/><Relationship Id="rId40" Type="http://schemas.openxmlformats.org/officeDocument/2006/relationships/tags" Target="../tags/tag2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28" Type="http://schemas.openxmlformats.org/officeDocument/2006/relationships/tags" Target="../tags/tag11.xml"/><Relationship Id="rId36" Type="http://schemas.openxmlformats.org/officeDocument/2006/relationships/tags" Target="../tags/tag19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31" Type="http://schemas.openxmlformats.org/officeDocument/2006/relationships/tags" Target="../tags/tag1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Relationship Id="rId27" Type="http://schemas.openxmlformats.org/officeDocument/2006/relationships/tags" Target="../tags/tag10.xml"/><Relationship Id="rId30" Type="http://schemas.openxmlformats.org/officeDocument/2006/relationships/tags" Target="../tags/tag13.xml"/><Relationship Id="rId35" Type="http://schemas.openxmlformats.org/officeDocument/2006/relationships/tags" Target="../tags/tag18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8.xml"/><Relationship Id="rId33" Type="http://schemas.openxmlformats.org/officeDocument/2006/relationships/tags" Target="../tags/tag16.xml"/><Relationship Id="rId38" Type="http://schemas.openxmlformats.org/officeDocument/2006/relationships/tags" Target="../tags/tag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140450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幻灯片" r:id="rId42" imgW="413" imgH="416" progId="TCLayout.ActiveDocument.1">
                  <p:embed/>
                </p:oleObj>
              </mc:Choice>
              <mc:Fallback>
                <p:oleObj name="think-cell 幻灯片" r:id="rId42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10190595" y="6499381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McKinsey &amp; Company</a:t>
            </a: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22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23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>
            <p:custDataLst>
              <p:tags r:id="rId26"/>
            </p:custDataLst>
          </p:nvPr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10728000" y="4323600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8192" y="1289273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 userDrawn="1"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654" r:id="rId2"/>
    <p:sldLayoutId id="2147483807" r:id="rId3"/>
    <p:sldLayoutId id="2147483800" r:id="rId4"/>
    <p:sldLayoutId id="2147483659" r:id="rId5"/>
    <p:sldLayoutId id="2147483804" r:id="rId6"/>
    <p:sldLayoutId id="2147483860" r:id="rId7"/>
    <p:sldLayoutId id="2147483856" r:id="rId8"/>
    <p:sldLayoutId id="2147483805" r:id="rId9"/>
    <p:sldLayoutId id="2147483806" r:id="rId10"/>
    <p:sldLayoutId id="2147483882" r:id="rId11"/>
    <p:sldLayoutId id="2147483718" r:id="rId12"/>
    <p:sldLayoutId id="2147483900" r:id="rId13"/>
    <p:sldLayoutId id="2147483902" r:id="rId14"/>
    <p:sldLayoutId id="2147483903" r:id="rId15"/>
    <p:sldLayoutId id="2147483904" r:id="rId1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tags" Target="../tags/tag162.xml"/><Relationship Id="rId7" Type="http://schemas.openxmlformats.org/officeDocument/2006/relationships/oleObject" Target="../embeddings/oleObject17.bin"/><Relationship Id="rId2" Type="http://schemas.openxmlformats.org/officeDocument/2006/relationships/tags" Target="../tags/tag161.xml"/><Relationship Id="rId1" Type="http://schemas.openxmlformats.org/officeDocument/2006/relationships/vmlDrawing" Target="../drawings/vmlDrawing17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64.xml"/><Relationship Id="rId10" Type="http://schemas.openxmlformats.org/officeDocument/2006/relationships/slide" Target="slide15.xml"/><Relationship Id="rId4" Type="http://schemas.openxmlformats.org/officeDocument/2006/relationships/tags" Target="../tags/tag163.xml"/><Relationship Id="rId9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76.xml"/><Relationship Id="rId18" Type="http://schemas.openxmlformats.org/officeDocument/2006/relationships/tags" Target="../tags/tag181.xml"/><Relationship Id="rId26" Type="http://schemas.openxmlformats.org/officeDocument/2006/relationships/tags" Target="../tags/tag189.xml"/><Relationship Id="rId39" Type="http://schemas.openxmlformats.org/officeDocument/2006/relationships/tags" Target="../tags/tag202.xml"/><Relationship Id="rId21" Type="http://schemas.openxmlformats.org/officeDocument/2006/relationships/tags" Target="../tags/tag184.xml"/><Relationship Id="rId34" Type="http://schemas.openxmlformats.org/officeDocument/2006/relationships/tags" Target="../tags/tag197.xml"/><Relationship Id="rId42" Type="http://schemas.openxmlformats.org/officeDocument/2006/relationships/oleObject" Target="../embeddings/oleObject18.bin"/><Relationship Id="rId7" Type="http://schemas.openxmlformats.org/officeDocument/2006/relationships/tags" Target="../tags/tag170.xml"/><Relationship Id="rId2" Type="http://schemas.openxmlformats.org/officeDocument/2006/relationships/tags" Target="../tags/tag165.xml"/><Relationship Id="rId16" Type="http://schemas.openxmlformats.org/officeDocument/2006/relationships/tags" Target="../tags/tag179.xml"/><Relationship Id="rId20" Type="http://schemas.openxmlformats.org/officeDocument/2006/relationships/tags" Target="../tags/tag183.xml"/><Relationship Id="rId29" Type="http://schemas.openxmlformats.org/officeDocument/2006/relationships/tags" Target="../tags/tag192.xml"/><Relationship Id="rId41" Type="http://schemas.openxmlformats.org/officeDocument/2006/relationships/notesSlide" Target="../notesSlides/notesSlide2.xml"/><Relationship Id="rId1" Type="http://schemas.openxmlformats.org/officeDocument/2006/relationships/vmlDrawing" Target="../drawings/vmlDrawing18.v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24" Type="http://schemas.openxmlformats.org/officeDocument/2006/relationships/tags" Target="../tags/tag187.xml"/><Relationship Id="rId32" Type="http://schemas.openxmlformats.org/officeDocument/2006/relationships/tags" Target="../tags/tag195.xml"/><Relationship Id="rId37" Type="http://schemas.openxmlformats.org/officeDocument/2006/relationships/tags" Target="../tags/tag200.xml"/><Relationship Id="rId40" Type="http://schemas.openxmlformats.org/officeDocument/2006/relationships/slideLayout" Target="../slideLayouts/slideLayout2.xml"/><Relationship Id="rId5" Type="http://schemas.openxmlformats.org/officeDocument/2006/relationships/tags" Target="../tags/tag168.xml"/><Relationship Id="rId15" Type="http://schemas.openxmlformats.org/officeDocument/2006/relationships/tags" Target="../tags/tag178.xml"/><Relationship Id="rId23" Type="http://schemas.openxmlformats.org/officeDocument/2006/relationships/tags" Target="../tags/tag186.xml"/><Relationship Id="rId28" Type="http://schemas.openxmlformats.org/officeDocument/2006/relationships/tags" Target="../tags/tag191.xml"/><Relationship Id="rId36" Type="http://schemas.openxmlformats.org/officeDocument/2006/relationships/tags" Target="../tags/tag199.xml"/><Relationship Id="rId10" Type="http://schemas.openxmlformats.org/officeDocument/2006/relationships/tags" Target="../tags/tag173.xml"/><Relationship Id="rId19" Type="http://schemas.openxmlformats.org/officeDocument/2006/relationships/tags" Target="../tags/tag182.xml"/><Relationship Id="rId31" Type="http://schemas.openxmlformats.org/officeDocument/2006/relationships/tags" Target="../tags/tag194.xml"/><Relationship Id="rId44" Type="http://schemas.openxmlformats.org/officeDocument/2006/relationships/image" Target="../media/image32.emf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Relationship Id="rId22" Type="http://schemas.openxmlformats.org/officeDocument/2006/relationships/tags" Target="../tags/tag185.xml"/><Relationship Id="rId27" Type="http://schemas.openxmlformats.org/officeDocument/2006/relationships/tags" Target="../tags/tag190.xml"/><Relationship Id="rId30" Type="http://schemas.openxmlformats.org/officeDocument/2006/relationships/tags" Target="../tags/tag193.xml"/><Relationship Id="rId35" Type="http://schemas.openxmlformats.org/officeDocument/2006/relationships/tags" Target="../tags/tag198.xml"/><Relationship Id="rId43" Type="http://schemas.openxmlformats.org/officeDocument/2006/relationships/image" Target="../media/image31.emf"/><Relationship Id="rId8" Type="http://schemas.openxmlformats.org/officeDocument/2006/relationships/tags" Target="../tags/tag171.xml"/><Relationship Id="rId3" Type="http://schemas.openxmlformats.org/officeDocument/2006/relationships/tags" Target="../tags/tag166.xml"/><Relationship Id="rId12" Type="http://schemas.openxmlformats.org/officeDocument/2006/relationships/tags" Target="../tags/tag175.xml"/><Relationship Id="rId17" Type="http://schemas.openxmlformats.org/officeDocument/2006/relationships/tags" Target="../tags/tag180.xml"/><Relationship Id="rId25" Type="http://schemas.openxmlformats.org/officeDocument/2006/relationships/tags" Target="../tags/tag188.xml"/><Relationship Id="rId33" Type="http://schemas.openxmlformats.org/officeDocument/2006/relationships/tags" Target="../tags/tag196.xml"/><Relationship Id="rId38" Type="http://schemas.openxmlformats.org/officeDocument/2006/relationships/tags" Target="../tags/tag20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tags" Target="../tags/tag214.xml"/><Relationship Id="rId18" Type="http://schemas.openxmlformats.org/officeDocument/2006/relationships/chart" Target="../charts/chart1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image" Target="../media/image31.emf"/><Relationship Id="rId2" Type="http://schemas.openxmlformats.org/officeDocument/2006/relationships/tags" Target="../tags/tag203.xml"/><Relationship Id="rId16" Type="http://schemas.openxmlformats.org/officeDocument/2006/relationships/oleObject" Target="../embeddings/oleObject19.bin"/><Relationship Id="rId1" Type="http://schemas.openxmlformats.org/officeDocument/2006/relationships/vmlDrawing" Target="../drawings/vmlDrawing19.v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5" Type="http://schemas.openxmlformats.org/officeDocument/2006/relationships/tags" Target="../tags/tag206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11.xml"/><Relationship Id="rId19" Type="http://schemas.openxmlformats.org/officeDocument/2006/relationships/chart" Target="../charts/chart2.xml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tags" Target="../tags/tag217.xml"/><Relationship Id="rId7" Type="http://schemas.openxmlformats.org/officeDocument/2006/relationships/oleObject" Target="../embeddings/oleObject20.bin"/><Relationship Id="rId2" Type="http://schemas.openxmlformats.org/officeDocument/2006/relationships/tags" Target="../tags/tag216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19.xml"/><Relationship Id="rId10" Type="http://schemas.openxmlformats.org/officeDocument/2006/relationships/slide" Target="slide12.xml"/><Relationship Id="rId4" Type="http://schemas.openxmlformats.org/officeDocument/2006/relationships/tags" Target="../tags/tag218.xml"/><Relationship Id="rId9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6.png"/><Relationship Id="rId2" Type="http://schemas.openxmlformats.org/officeDocument/2006/relationships/tags" Target="../tags/tag22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9.jpg"/><Relationship Id="rId2" Type="http://schemas.openxmlformats.org/officeDocument/2006/relationships/tags" Target="../tags/tag22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8.jpg"/><Relationship Id="rId5" Type="http://schemas.openxmlformats.org/officeDocument/2006/relationships/image" Target="../media/image37.emf"/><Relationship Id="rId10" Type="http://schemas.openxmlformats.org/officeDocument/2006/relationships/image" Target="../media/image42.jp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53.jpeg"/><Relationship Id="rId21" Type="http://schemas.openxmlformats.org/officeDocument/2006/relationships/tags" Target="../tags/tag241.xml"/><Relationship Id="rId34" Type="http://schemas.openxmlformats.org/officeDocument/2006/relationships/image" Target="../media/image48.png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tags" Target="../tags/tag245.xml"/><Relationship Id="rId33" Type="http://schemas.openxmlformats.org/officeDocument/2006/relationships/image" Target="../media/image47.png"/><Relationship Id="rId38" Type="http://schemas.openxmlformats.org/officeDocument/2006/relationships/image" Target="../media/image52.jpeg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29" Type="http://schemas.openxmlformats.org/officeDocument/2006/relationships/image" Target="../media/image43.emf"/><Relationship Id="rId1" Type="http://schemas.openxmlformats.org/officeDocument/2006/relationships/vmlDrawing" Target="../drawings/vmlDrawing23.v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oleObject" Target="../embeddings/oleObject23.bin"/><Relationship Id="rId36" Type="http://schemas.openxmlformats.org/officeDocument/2006/relationships/image" Target="../media/image50.jpeg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31" Type="http://schemas.openxmlformats.org/officeDocument/2006/relationships/image" Target="../media/image45.png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notesSlide" Target="../notesSlides/notesSlide3.xml"/><Relationship Id="rId30" Type="http://schemas.openxmlformats.org/officeDocument/2006/relationships/image" Target="../media/image44.png"/><Relationship Id="rId35" Type="http://schemas.openxmlformats.org/officeDocument/2006/relationships/image" Target="../media/image49.jpeg"/><Relationship Id="rId8" Type="http://schemas.openxmlformats.org/officeDocument/2006/relationships/tags" Target="../tags/tag228.xml"/><Relationship Id="rId3" Type="http://schemas.openxmlformats.org/officeDocument/2006/relationships/tags" Target="../tags/tag2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13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12.v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247.xml"/><Relationship Id="rId7" Type="http://schemas.openxmlformats.org/officeDocument/2006/relationships/image" Target="../media/image54.emf"/><Relationship Id="rId2" Type="http://schemas.openxmlformats.org/officeDocument/2006/relationships/tags" Target="../tags/tag246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250.xml"/><Relationship Id="rId7" Type="http://schemas.openxmlformats.org/officeDocument/2006/relationships/image" Target="../media/image54.emf"/><Relationship Id="rId2" Type="http://schemas.openxmlformats.org/officeDocument/2006/relationships/tags" Target="../tags/tag249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tags" Target="../tags/tag253.xml"/><Relationship Id="rId7" Type="http://schemas.openxmlformats.org/officeDocument/2006/relationships/image" Target="../media/image54.emf"/><Relationship Id="rId2" Type="http://schemas.openxmlformats.org/officeDocument/2006/relationships/tags" Target="../tags/tag25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9.png"/><Relationship Id="rId4" Type="http://schemas.openxmlformats.org/officeDocument/2006/relationships/tags" Target="../tags/tag254.xml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256.xml"/><Relationship Id="rId7" Type="http://schemas.openxmlformats.org/officeDocument/2006/relationships/image" Target="../media/image54.emf"/><Relationship Id="rId2" Type="http://schemas.openxmlformats.org/officeDocument/2006/relationships/tags" Target="../tags/tag255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7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259.xml"/><Relationship Id="rId7" Type="http://schemas.openxmlformats.org/officeDocument/2006/relationships/image" Target="../media/image54.emf"/><Relationship Id="rId2" Type="http://schemas.openxmlformats.org/officeDocument/2006/relationships/tags" Target="../tags/tag258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8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262.xml"/><Relationship Id="rId7" Type="http://schemas.openxmlformats.org/officeDocument/2006/relationships/image" Target="../media/image31.emf"/><Relationship Id="rId2" Type="http://schemas.openxmlformats.org/officeDocument/2006/relationships/tags" Target="../tags/tag261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265.xml"/><Relationship Id="rId7" Type="http://schemas.openxmlformats.org/officeDocument/2006/relationships/image" Target="../media/image54.emf"/><Relationship Id="rId2" Type="http://schemas.openxmlformats.org/officeDocument/2006/relationships/tags" Target="../tags/tag264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18" Type="http://schemas.openxmlformats.org/officeDocument/2006/relationships/tags" Target="../tags/tag151.xml"/><Relationship Id="rId3" Type="http://schemas.openxmlformats.org/officeDocument/2006/relationships/tags" Target="../tags/tag136.xml"/><Relationship Id="rId21" Type="http://schemas.openxmlformats.org/officeDocument/2006/relationships/tags" Target="../tags/tag154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17" Type="http://schemas.openxmlformats.org/officeDocument/2006/relationships/tags" Target="../tags/tag150.xml"/><Relationship Id="rId25" Type="http://schemas.openxmlformats.org/officeDocument/2006/relationships/image" Target="../media/image9.emf"/><Relationship Id="rId2" Type="http://schemas.openxmlformats.org/officeDocument/2006/relationships/tags" Target="../tags/tag135.xml"/><Relationship Id="rId16" Type="http://schemas.openxmlformats.org/officeDocument/2006/relationships/tags" Target="../tags/tag149.xml"/><Relationship Id="rId20" Type="http://schemas.openxmlformats.org/officeDocument/2006/relationships/tags" Target="../tags/tag153.xml"/><Relationship Id="rId1" Type="http://schemas.openxmlformats.org/officeDocument/2006/relationships/vmlDrawing" Target="../drawings/vmlDrawing13.v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24" Type="http://schemas.openxmlformats.org/officeDocument/2006/relationships/oleObject" Target="../embeddings/oleObject13.bin"/><Relationship Id="rId5" Type="http://schemas.openxmlformats.org/officeDocument/2006/relationships/tags" Target="../tags/tag138.xml"/><Relationship Id="rId15" Type="http://schemas.openxmlformats.org/officeDocument/2006/relationships/tags" Target="../tags/tag148.xml"/><Relationship Id="rId23" Type="http://schemas.openxmlformats.org/officeDocument/2006/relationships/notesSlide" Target="../notesSlides/notesSlide1.xml"/><Relationship Id="rId10" Type="http://schemas.openxmlformats.org/officeDocument/2006/relationships/tags" Target="../tags/tag143.xml"/><Relationship Id="rId19" Type="http://schemas.openxmlformats.org/officeDocument/2006/relationships/tags" Target="../tags/tag152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tags" Target="../tags/tag147.xml"/><Relationship Id="rId2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tags" Target="../tags/tag156.xml"/><Relationship Id="rId7" Type="http://schemas.openxmlformats.org/officeDocument/2006/relationships/oleObject" Target="../embeddings/oleObject14.bin"/><Relationship Id="rId2" Type="http://schemas.openxmlformats.org/officeDocument/2006/relationships/tags" Target="../tags/tag155.xml"/><Relationship Id="rId1" Type="http://schemas.openxmlformats.org/officeDocument/2006/relationships/vmlDrawing" Target="../drawings/vmlDrawing14.v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8.xml"/><Relationship Id="rId10" Type="http://schemas.openxmlformats.org/officeDocument/2006/relationships/slide" Target="slide15.xml"/><Relationship Id="rId4" Type="http://schemas.openxmlformats.org/officeDocument/2006/relationships/tags" Target="../tags/tag157.xml"/><Relationship Id="rId9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tags" Target="../tags/tag15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10" Type="http://schemas.openxmlformats.org/officeDocument/2006/relationships/image" Target="../media/image16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 hidden="1">
            <a:extLst>
              <a:ext uri="{FF2B5EF4-FFF2-40B4-BE49-F238E27FC236}">
                <a16:creationId xmlns:a16="http://schemas.microsoft.com/office/drawing/2014/main" id="{10BA8B6D-01F6-CA4F-9379-65CDD10569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946951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图片占位符 1">
            <a:extLst>
              <a:ext uri="{FF2B5EF4-FFF2-40B4-BE49-F238E27FC236}">
                <a16:creationId xmlns:a16="http://schemas.microsoft.com/office/drawing/2014/main" id="{7134C764-056F-F343-BDCB-9E18BFE3E6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ACBF3C-A7AA-A946-AC42-9D724B822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1242A163-BFA7-F242-B139-BF96E6651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0BF3099-7184-1B42-88B8-FA3BE083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zh-CN" altLang="en-US" dirty="0"/>
              <a:t>数据科学训练营</a:t>
            </a:r>
          </a:p>
        </p:txBody>
      </p:sp>
    </p:spTree>
    <p:extLst>
      <p:ext uri="{BB962C8B-B14F-4D97-AF65-F5344CB8AC3E}">
        <p14:creationId xmlns:p14="http://schemas.microsoft.com/office/powerpoint/2010/main" val="291694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1182624"/>
            <a:ext cx="11082655" cy="0"/>
          </a:xfrm>
          <a:custGeom>
            <a:avLst/>
            <a:gdLst/>
            <a:ahLst/>
            <a:cxnLst/>
            <a:rect l="l" t="t" r="r" b="b"/>
            <a:pathLst>
              <a:path w="11082655">
                <a:moveTo>
                  <a:pt x="0" y="0"/>
                </a:moveTo>
                <a:lnTo>
                  <a:pt x="110825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5232" y="1277111"/>
            <a:ext cx="6320155" cy="30035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508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400"/>
              </a:spcBef>
            </a:pPr>
            <a:r>
              <a:rPr sz="1400" b="1" spc="35" dirty="0">
                <a:latin typeface="Kaiti SC"/>
                <a:cs typeface="Kaiti SC"/>
              </a:rPr>
              <a:t>优化产品收率</a:t>
            </a:r>
            <a:endParaRPr sz="1400">
              <a:latin typeface="Kaiti SC"/>
              <a:cs typeface="Kaiti S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7128" y="1757172"/>
            <a:ext cx="4659400" cy="2286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9035" y="4487417"/>
            <a:ext cx="5856847" cy="173355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66944" y="1655064"/>
          <a:ext cx="6332220" cy="4685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2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25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41C2C"/>
                      </a:solidFill>
                      <a:prstDash val="solid"/>
                    </a:lnL>
                    <a:lnR w="28575">
                      <a:solidFill>
                        <a:srgbClr val="041C2C"/>
                      </a:solidFill>
                      <a:prstDash val="solid"/>
                    </a:lnR>
                    <a:lnT w="28575">
                      <a:solidFill>
                        <a:srgbClr val="041C2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b="1" spc="10" dirty="0">
                          <a:latin typeface="Kaiti SC"/>
                          <a:cs typeface="Kaiti SC"/>
                        </a:rPr>
                        <a:t>寻找最佳参数</a:t>
                      </a:r>
                      <a:r>
                        <a:rPr sz="1400" b="1" dirty="0">
                          <a:latin typeface="Kaiti SC"/>
                          <a:cs typeface="Kaiti SC"/>
                        </a:rPr>
                        <a:t>组合</a:t>
                      </a:r>
                      <a:endParaRPr sz="1400">
                        <a:latin typeface="Kaiti SC"/>
                        <a:cs typeface="Kaiti SC"/>
                      </a:endParaRPr>
                    </a:p>
                  </a:txBody>
                  <a:tcPr marL="0" marR="0" marT="50800" marB="0">
                    <a:lnL w="28575">
                      <a:solidFill>
                        <a:srgbClr val="041C2C"/>
                      </a:solidFill>
                      <a:prstDash val="solid"/>
                    </a:lnL>
                    <a:lnR w="28575">
                      <a:solidFill>
                        <a:srgbClr val="041C2C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2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41C2C"/>
                      </a:solidFill>
                      <a:prstDash val="solid"/>
                    </a:lnL>
                    <a:lnR w="28575">
                      <a:solidFill>
                        <a:srgbClr val="041C2C"/>
                      </a:solidFill>
                      <a:prstDash val="solid"/>
                    </a:lnR>
                    <a:lnB w="28575">
                      <a:solidFill>
                        <a:srgbClr val="041C2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637031" y="1655064"/>
            <a:ext cx="3994785" cy="4768850"/>
            <a:chOff x="637031" y="1655064"/>
            <a:chExt cx="3994785" cy="4768850"/>
          </a:xfrm>
        </p:grpSpPr>
        <p:sp>
          <p:nvSpPr>
            <p:cNvPr id="8" name="object 8"/>
            <p:cNvSpPr/>
            <p:nvPr/>
          </p:nvSpPr>
          <p:spPr>
            <a:xfrm>
              <a:off x="646937" y="1664970"/>
              <a:ext cx="3975100" cy="4749165"/>
            </a:xfrm>
            <a:custGeom>
              <a:avLst/>
              <a:gdLst/>
              <a:ahLst/>
              <a:cxnLst/>
              <a:rect l="l" t="t" r="r" b="b"/>
              <a:pathLst>
                <a:path w="3975100" h="4749165">
                  <a:moveTo>
                    <a:pt x="0" y="4748784"/>
                  </a:moveTo>
                  <a:lnTo>
                    <a:pt x="3974591" y="4748784"/>
                  </a:lnTo>
                  <a:lnTo>
                    <a:pt x="3974591" y="0"/>
                  </a:lnTo>
                  <a:lnTo>
                    <a:pt x="0" y="0"/>
                  </a:lnTo>
                  <a:lnTo>
                    <a:pt x="0" y="4748784"/>
                  </a:lnTo>
                  <a:close/>
                </a:path>
              </a:pathLst>
            </a:custGeom>
            <a:ln w="19812">
              <a:solidFill>
                <a:srgbClr val="041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236" y="1728216"/>
              <a:ext cx="3774948" cy="449275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62940" y="1271016"/>
            <a:ext cx="3968750" cy="29908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5016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395"/>
              </a:spcBef>
            </a:pPr>
            <a:r>
              <a:rPr sz="1400" b="1" spc="35" dirty="0">
                <a:latin typeface="Kaiti SC"/>
                <a:cs typeface="Kaiti SC"/>
              </a:rPr>
              <a:t>编写</a:t>
            </a:r>
            <a:r>
              <a:rPr sz="1400" b="1" spc="-110" dirty="0">
                <a:latin typeface="Heiti SC"/>
                <a:cs typeface="Heiti SC"/>
              </a:rPr>
              <a:t>P</a:t>
            </a:r>
            <a:r>
              <a:rPr sz="1400" b="1" spc="-25" dirty="0">
                <a:latin typeface="Heiti SC"/>
                <a:cs typeface="Heiti SC"/>
              </a:rPr>
              <a:t>y</a:t>
            </a:r>
            <a:r>
              <a:rPr sz="1400" b="1" spc="240" dirty="0">
                <a:latin typeface="Heiti SC"/>
                <a:cs typeface="Heiti SC"/>
              </a:rPr>
              <a:t>t</a:t>
            </a:r>
            <a:r>
              <a:rPr sz="1400" b="1" spc="-125" dirty="0">
                <a:latin typeface="Heiti SC"/>
                <a:cs typeface="Heiti SC"/>
              </a:rPr>
              <a:t>h</a:t>
            </a:r>
            <a:r>
              <a:rPr sz="1400" b="1" spc="-200" dirty="0">
                <a:latin typeface="Heiti SC"/>
                <a:cs typeface="Heiti SC"/>
              </a:rPr>
              <a:t>o</a:t>
            </a:r>
            <a:r>
              <a:rPr sz="1400" b="1" spc="-140" dirty="0">
                <a:latin typeface="Heiti SC"/>
                <a:cs typeface="Heiti SC"/>
              </a:rPr>
              <a:t>n</a:t>
            </a:r>
            <a:r>
              <a:rPr sz="1400" b="1" spc="35" dirty="0">
                <a:latin typeface="Kaiti SC"/>
                <a:cs typeface="Kaiti SC"/>
              </a:rPr>
              <a:t>程序</a:t>
            </a:r>
            <a:r>
              <a:rPr sz="1400" b="1" spc="25" dirty="0">
                <a:latin typeface="Kaiti SC"/>
                <a:cs typeface="Kaiti SC"/>
              </a:rPr>
              <a:t>建</a:t>
            </a:r>
            <a:r>
              <a:rPr sz="1400" b="1" spc="35" dirty="0">
                <a:latin typeface="Kaiti SC"/>
                <a:cs typeface="Kaiti SC"/>
              </a:rPr>
              <a:t>立优化模</a:t>
            </a:r>
            <a:r>
              <a:rPr sz="1400" b="1" spc="25" dirty="0">
                <a:latin typeface="Kaiti SC"/>
                <a:cs typeface="Kaiti SC"/>
              </a:rPr>
              <a:t>型</a:t>
            </a:r>
            <a:endParaRPr sz="1400">
              <a:latin typeface="Kaiti SC"/>
              <a:cs typeface="Kaiti S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05171" y="2409444"/>
            <a:ext cx="306705" cy="2978150"/>
          </a:xfrm>
          <a:custGeom>
            <a:avLst/>
            <a:gdLst/>
            <a:ahLst/>
            <a:cxnLst/>
            <a:rect l="l" t="t" r="r" b="b"/>
            <a:pathLst>
              <a:path w="306704" h="2978150">
                <a:moveTo>
                  <a:pt x="0" y="0"/>
                </a:moveTo>
                <a:lnTo>
                  <a:pt x="0" y="2977895"/>
                </a:lnTo>
                <a:lnTo>
                  <a:pt x="306324" y="1529714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2036" y="138430"/>
            <a:ext cx="1085215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450" spc="-5" dirty="0"/>
              <a:t>Python</a:t>
            </a:r>
            <a:r>
              <a:rPr sz="2450" spc="5" dirty="0">
                <a:latin typeface="Kaiti SC"/>
                <a:cs typeface="Kaiti SC"/>
              </a:rPr>
              <a:t>建模需要进行代码编写，调用不同的预测算法进行对比分析，并根据规 划求解</a:t>
            </a:r>
            <a:r>
              <a:rPr sz="2450" spc="15" dirty="0">
                <a:latin typeface="Kaiti SC"/>
                <a:cs typeface="Kaiti SC"/>
              </a:rPr>
              <a:t>寻</a:t>
            </a:r>
            <a:r>
              <a:rPr sz="2450" spc="5" dirty="0">
                <a:latin typeface="Kaiti SC"/>
                <a:cs typeface="Kaiti SC"/>
              </a:rPr>
              <a:t>找最优</a:t>
            </a:r>
            <a:r>
              <a:rPr sz="2450" spc="15" dirty="0">
                <a:latin typeface="Kaiti SC"/>
                <a:cs typeface="Kaiti SC"/>
              </a:rPr>
              <a:t>工</a:t>
            </a:r>
            <a:r>
              <a:rPr sz="2450" dirty="0">
                <a:latin typeface="Kaiti SC"/>
                <a:cs typeface="Kaiti SC"/>
              </a:rPr>
              <a:t>况</a:t>
            </a:r>
            <a:endParaRPr sz="2450">
              <a:latin typeface="Kaiti SC"/>
              <a:cs typeface="Kaiti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1182624"/>
            <a:ext cx="11082655" cy="0"/>
          </a:xfrm>
          <a:custGeom>
            <a:avLst/>
            <a:gdLst/>
            <a:ahLst/>
            <a:cxnLst/>
            <a:rect l="l" t="t" r="r" b="b"/>
            <a:pathLst>
              <a:path w="11082655">
                <a:moveTo>
                  <a:pt x="0" y="0"/>
                </a:moveTo>
                <a:lnTo>
                  <a:pt x="110825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99342" y="6485635"/>
            <a:ext cx="153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23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4786" y="6597091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19" h="6350">
                <a:moveTo>
                  <a:pt x="45719" y="0"/>
                </a:moveTo>
                <a:lnTo>
                  <a:pt x="0" y="0"/>
                </a:lnTo>
                <a:lnTo>
                  <a:pt x="0" y="6095"/>
                </a:lnTo>
                <a:lnTo>
                  <a:pt x="45719" y="6095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2467" y="6593230"/>
            <a:ext cx="730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65" dirty="0">
                <a:latin typeface="STIXGeneral"/>
                <a:cs typeface="STIXGeneral"/>
              </a:rPr>
              <a:t>𝐧</a:t>
            </a:r>
            <a:endParaRPr sz="600"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7351" y="6565798"/>
            <a:ext cx="1568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80" dirty="0">
                <a:latin typeface="STIXGeneral"/>
                <a:cs typeface="STIXGeneral"/>
              </a:rPr>
              <a:t>𝐭</a:t>
            </a:r>
            <a:r>
              <a:rPr sz="600" spc="30" dirty="0">
                <a:latin typeface="STIXGeneral"/>
                <a:cs typeface="STIXGeneral"/>
              </a:rPr>
              <a:t>=</a:t>
            </a:r>
            <a:r>
              <a:rPr sz="600" spc="114" dirty="0">
                <a:latin typeface="STIXGeneral"/>
                <a:cs typeface="STIXGeneral"/>
              </a:rPr>
              <a:t>𝟏</a:t>
            </a:r>
            <a:endParaRPr sz="600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427" y="6513982"/>
            <a:ext cx="150304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800" spc="5" dirty="0">
                <a:solidFill>
                  <a:srgbClr val="AEC3FF"/>
                </a:solidFill>
                <a:latin typeface="Arial"/>
                <a:cs typeface="Arial"/>
              </a:rPr>
              <a:t>1</a:t>
            </a:r>
            <a:r>
              <a:rPr sz="800" spc="-5" dirty="0">
                <a:solidFill>
                  <a:srgbClr val="AEC3F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latin typeface="Kaiti SC"/>
                <a:cs typeface="Kaiti SC"/>
              </a:rPr>
              <a:t>平均绝对百分比误</a:t>
            </a:r>
            <a:r>
              <a:rPr sz="800" b="1" spc="15" dirty="0">
                <a:latin typeface="Kaiti SC"/>
                <a:cs typeface="Kaiti SC"/>
              </a:rPr>
              <a:t>差 </a:t>
            </a:r>
            <a:r>
              <a:rPr sz="800" spc="60" dirty="0">
                <a:latin typeface="STIXGeneral"/>
                <a:cs typeface="STIXGeneral"/>
              </a:rPr>
              <a:t>=</a:t>
            </a:r>
            <a:r>
              <a:rPr sz="800" spc="30" dirty="0">
                <a:latin typeface="STIXGeneral"/>
                <a:cs typeface="STIXGeneral"/>
              </a:rPr>
              <a:t> </a:t>
            </a:r>
            <a:r>
              <a:rPr sz="900" spc="172" baseline="46296" dirty="0">
                <a:latin typeface="STIXGeneral"/>
                <a:cs typeface="STIXGeneral"/>
              </a:rPr>
              <a:t>𝟏</a:t>
            </a:r>
            <a:r>
              <a:rPr sz="900" spc="44" baseline="46296" dirty="0">
                <a:latin typeface="STIXGeneral"/>
                <a:cs typeface="STIXGeneral"/>
              </a:rPr>
              <a:t> </a:t>
            </a:r>
            <a:r>
              <a:rPr sz="800" spc="-25" dirty="0">
                <a:latin typeface="STIXGeneral"/>
                <a:cs typeface="STIXGeneral"/>
              </a:rPr>
              <a:t>∗</a:t>
            </a:r>
            <a:r>
              <a:rPr sz="800" spc="-20" dirty="0">
                <a:latin typeface="STIXGeneral"/>
                <a:cs typeface="STIXGeneral"/>
              </a:rPr>
              <a:t> </a:t>
            </a:r>
            <a:r>
              <a:rPr sz="800" spc="130" dirty="0">
                <a:latin typeface="STIXGeneral"/>
                <a:cs typeface="STIXGeneral"/>
              </a:rPr>
              <a:t>σ</a:t>
            </a:r>
            <a:r>
              <a:rPr sz="900" spc="97" baseline="27777" dirty="0">
                <a:latin typeface="STIXGeneral"/>
                <a:cs typeface="STIXGeneral"/>
              </a:rPr>
              <a:t>𝐧</a:t>
            </a:r>
            <a:endParaRPr sz="900" baseline="27777">
              <a:latin typeface="STIXGeneral"/>
              <a:cs typeface="STIXGener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19400" y="6497942"/>
            <a:ext cx="8890" cy="206375"/>
          </a:xfrm>
          <a:custGeom>
            <a:avLst/>
            <a:gdLst/>
            <a:ahLst/>
            <a:cxnLst/>
            <a:rect l="l" t="t" r="r" b="b"/>
            <a:pathLst>
              <a:path w="8889" h="206375">
                <a:moveTo>
                  <a:pt x="8381" y="0"/>
                </a:moveTo>
                <a:lnTo>
                  <a:pt x="0" y="0"/>
                </a:lnTo>
                <a:lnTo>
                  <a:pt x="0" y="206159"/>
                </a:lnTo>
                <a:lnTo>
                  <a:pt x="8381" y="206159"/>
                </a:lnTo>
                <a:lnTo>
                  <a:pt x="8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8548" y="6497942"/>
            <a:ext cx="8890" cy="206375"/>
          </a:xfrm>
          <a:custGeom>
            <a:avLst/>
            <a:gdLst/>
            <a:ahLst/>
            <a:cxnLst/>
            <a:rect l="l" t="t" r="r" b="b"/>
            <a:pathLst>
              <a:path w="8889" h="206375">
                <a:moveTo>
                  <a:pt x="8381" y="0"/>
                </a:moveTo>
                <a:lnTo>
                  <a:pt x="0" y="0"/>
                </a:lnTo>
                <a:lnTo>
                  <a:pt x="0" y="206159"/>
                </a:lnTo>
                <a:lnTo>
                  <a:pt x="8381" y="206159"/>
                </a:lnTo>
                <a:lnTo>
                  <a:pt x="8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81783" y="6459118"/>
            <a:ext cx="760095" cy="2514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600" u="sng" spc="20" dirty="0">
                <a:uFill>
                  <a:solidFill>
                    <a:srgbClr val="000000"/>
                  </a:solidFill>
                </a:uFill>
                <a:latin typeface="STIXGeneral"/>
                <a:cs typeface="STIXGeneral"/>
              </a:rPr>
              <a:t>𝐀𝐜𝐭𝐮𝐚𝐥</a:t>
            </a:r>
            <a:r>
              <a:rPr sz="750" u="sng" spc="30" baseline="-11111" dirty="0">
                <a:uFill>
                  <a:solidFill>
                    <a:srgbClr val="000000"/>
                  </a:solidFill>
                </a:uFill>
                <a:latin typeface="STIXGeneral"/>
                <a:cs typeface="STIXGeneral"/>
              </a:rPr>
              <a:t>𝐭</a:t>
            </a:r>
            <a:r>
              <a:rPr sz="600" u="sng" spc="20" dirty="0">
                <a:uFill>
                  <a:solidFill>
                    <a:srgbClr val="000000"/>
                  </a:solidFill>
                </a:uFill>
                <a:latin typeface="STIXGeneral"/>
                <a:cs typeface="STIXGeneral"/>
              </a:rPr>
              <a:t>−𝐏𝐫𝐞𝐝𝐢𝐜𝐭𝐞𝐝</a:t>
            </a:r>
            <a:r>
              <a:rPr sz="750" u="sng" spc="30" baseline="-11111" dirty="0">
                <a:uFill>
                  <a:solidFill>
                    <a:srgbClr val="000000"/>
                  </a:solidFill>
                </a:uFill>
                <a:latin typeface="STIXGeneral"/>
                <a:cs typeface="STIXGeneral"/>
              </a:rPr>
              <a:t>𝐭</a:t>
            </a:r>
            <a:endParaRPr sz="750" baseline="-11111">
              <a:latin typeface="STIXGeneral"/>
              <a:cs typeface="STIXGeneral"/>
            </a:endParaRPr>
          </a:p>
          <a:p>
            <a:pPr marL="1270" algn="ctr">
              <a:lnSpc>
                <a:spcPct val="100000"/>
              </a:lnSpc>
              <a:spcBef>
                <a:spcPts val="170"/>
              </a:spcBef>
            </a:pPr>
            <a:r>
              <a:rPr sz="600" spc="15" dirty="0">
                <a:latin typeface="STIXGeneral"/>
                <a:cs typeface="STIXGeneral"/>
              </a:rPr>
              <a:t>𝐀𝐜𝐭𝐮𝐚𝐥</a:t>
            </a:r>
            <a:r>
              <a:rPr sz="750" spc="22" baseline="-11111" dirty="0">
                <a:latin typeface="STIXGeneral"/>
                <a:cs typeface="STIXGeneral"/>
              </a:rPr>
              <a:t>𝐭</a:t>
            </a:r>
            <a:endParaRPr sz="750" baseline="-11111">
              <a:latin typeface="STIXGeneral"/>
              <a:cs typeface="STIXGener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6673" y="1545082"/>
            <a:ext cx="11060430" cy="4694555"/>
            <a:chOff x="566673" y="1545082"/>
            <a:chExt cx="11060430" cy="4694555"/>
          </a:xfrm>
        </p:grpSpPr>
        <p:sp>
          <p:nvSpPr>
            <p:cNvPr id="12" name="object 12"/>
            <p:cNvSpPr/>
            <p:nvPr/>
          </p:nvSpPr>
          <p:spPr>
            <a:xfrm>
              <a:off x="576833" y="1555242"/>
              <a:ext cx="11040110" cy="4674235"/>
            </a:xfrm>
            <a:custGeom>
              <a:avLst/>
              <a:gdLst/>
              <a:ahLst/>
              <a:cxnLst/>
              <a:rect l="l" t="t" r="r" b="b"/>
              <a:pathLst>
                <a:path w="11040110" h="4674235">
                  <a:moveTo>
                    <a:pt x="0" y="4674108"/>
                  </a:moveTo>
                  <a:lnTo>
                    <a:pt x="11039856" y="4674108"/>
                  </a:lnTo>
                  <a:lnTo>
                    <a:pt x="11039856" y="0"/>
                  </a:lnTo>
                  <a:lnTo>
                    <a:pt x="0" y="0"/>
                  </a:lnTo>
                  <a:lnTo>
                    <a:pt x="0" y="4674108"/>
                  </a:lnTo>
                  <a:close/>
                </a:path>
              </a:pathLst>
            </a:custGeom>
            <a:ln w="19812">
              <a:solidFill>
                <a:srgbClr val="041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2" y="1667255"/>
              <a:ext cx="10826750" cy="279400"/>
            </a:xfrm>
            <a:custGeom>
              <a:avLst/>
              <a:gdLst/>
              <a:ahLst/>
              <a:cxnLst/>
              <a:rect l="l" t="t" r="r" b="b"/>
              <a:pathLst>
                <a:path w="10826750" h="279400">
                  <a:moveTo>
                    <a:pt x="3553968" y="0"/>
                  </a:moveTo>
                  <a:lnTo>
                    <a:pt x="12192" y="0"/>
                  </a:lnTo>
                  <a:lnTo>
                    <a:pt x="12192" y="99872"/>
                  </a:lnTo>
                  <a:lnTo>
                    <a:pt x="10477" y="101460"/>
                  </a:lnTo>
                  <a:lnTo>
                    <a:pt x="0" y="134112"/>
                  </a:lnTo>
                  <a:lnTo>
                    <a:pt x="10477" y="166776"/>
                  </a:lnTo>
                  <a:lnTo>
                    <a:pt x="12192" y="168376"/>
                  </a:lnTo>
                  <a:lnTo>
                    <a:pt x="12192" y="268224"/>
                  </a:lnTo>
                  <a:lnTo>
                    <a:pt x="3553968" y="268224"/>
                  </a:lnTo>
                  <a:lnTo>
                    <a:pt x="3553968" y="0"/>
                  </a:lnTo>
                  <a:close/>
                </a:path>
                <a:path w="10826750" h="279400">
                  <a:moveTo>
                    <a:pt x="7173468" y="12"/>
                  </a:moveTo>
                  <a:lnTo>
                    <a:pt x="3631692" y="12"/>
                  </a:lnTo>
                  <a:lnTo>
                    <a:pt x="3631692" y="278892"/>
                  </a:lnTo>
                  <a:lnTo>
                    <a:pt x="7173468" y="278892"/>
                  </a:lnTo>
                  <a:lnTo>
                    <a:pt x="7173468" y="12"/>
                  </a:lnTo>
                  <a:close/>
                </a:path>
                <a:path w="10826750" h="279400">
                  <a:moveTo>
                    <a:pt x="10826483" y="0"/>
                  </a:moveTo>
                  <a:lnTo>
                    <a:pt x="7284720" y="0"/>
                  </a:lnTo>
                  <a:lnTo>
                    <a:pt x="7284720" y="268224"/>
                  </a:lnTo>
                  <a:lnTo>
                    <a:pt x="10826483" y="268224"/>
                  </a:lnTo>
                  <a:lnTo>
                    <a:pt x="1082648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7991" y="1717548"/>
              <a:ext cx="266700" cy="167640"/>
            </a:xfrm>
            <a:custGeom>
              <a:avLst/>
              <a:gdLst/>
              <a:ahLst/>
              <a:cxnLst/>
              <a:rect l="l" t="t" r="r" b="b"/>
              <a:pathLst>
                <a:path w="266700" h="167639">
                  <a:moveTo>
                    <a:pt x="0" y="83819"/>
                  </a:moveTo>
                  <a:lnTo>
                    <a:pt x="10479" y="51167"/>
                  </a:lnTo>
                  <a:lnTo>
                    <a:pt x="39057" y="24526"/>
                  </a:lnTo>
                  <a:lnTo>
                    <a:pt x="81444" y="6578"/>
                  </a:lnTo>
                  <a:lnTo>
                    <a:pt x="133349" y="0"/>
                  </a:lnTo>
                  <a:lnTo>
                    <a:pt x="185255" y="6578"/>
                  </a:lnTo>
                  <a:lnTo>
                    <a:pt x="227642" y="24526"/>
                  </a:lnTo>
                  <a:lnTo>
                    <a:pt x="256220" y="51167"/>
                  </a:lnTo>
                  <a:lnTo>
                    <a:pt x="266699" y="83819"/>
                  </a:lnTo>
                  <a:lnTo>
                    <a:pt x="256220" y="116472"/>
                  </a:lnTo>
                  <a:lnTo>
                    <a:pt x="227642" y="143113"/>
                  </a:lnTo>
                  <a:lnTo>
                    <a:pt x="185255" y="161061"/>
                  </a:lnTo>
                  <a:lnTo>
                    <a:pt x="133349" y="167639"/>
                  </a:lnTo>
                  <a:lnTo>
                    <a:pt x="81444" y="161061"/>
                  </a:lnTo>
                  <a:lnTo>
                    <a:pt x="39057" y="143113"/>
                  </a:lnTo>
                  <a:lnTo>
                    <a:pt x="10479" y="116472"/>
                  </a:lnTo>
                  <a:lnTo>
                    <a:pt x="0" y="8381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5027" y="1717548"/>
              <a:ext cx="266700" cy="167640"/>
            </a:xfrm>
            <a:custGeom>
              <a:avLst/>
              <a:gdLst/>
              <a:ahLst/>
              <a:cxnLst/>
              <a:rect l="l" t="t" r="r" b="b"/>
              <a:pathLst>
                <a:path w="266700" h="167639">
                  <a:moveTo>
                    <a:pt x="133350" y="0"/>
                  </a:moveTo>
                  <a:lnTo>
                    <a:pt x="81438" y="6578"/>
                  </a:lnTo>
                  <a:lnTo>
                    <a:pt x="39052" y="24526"/>
                  </a:lnTo>
                  <a:lnTo>
                    <a:pt x="10477" y="51167"/>
                  </a:lnTo>
                  <a:lnTo>
                    <a:pt x="0" y="83819"/>
                  </a:lnTo>
                  <a:lnTo>
                    <a:pt x="10477" y="116472"/>
                  </a:lnTo>
                  <a:lnTo>
                    <a:pt x="39052" y="143113"/>
                  </a:lnTo>
                  <a:lnTo>
                    <a:pt x="81438" y="161061"/>
                  </a:lnTo>
                  <a:lnTo>
                    <a:pt x="133350" y="167639"/>
                  </a:lnTo>
                  <a:lnTo>
                    <a:pt x="185261" y="161061"/>
                  </a:lnTo>
                  <a:lnTo>
                    <a:pt x="227647" y="143113"/>
                  </a:lnTo>
                  <a:lnTo>
                    <a:pt x="256222" y="116472"/>
                  </a:lnTo>
                  <a:lnTo>
                    <a:pt x="266700" y="83819"/>
                  </a:lnTo>
                  <a:lnTo>
                    <a:pt x="256222" y="51167"/>
                  </a:lnTo>
                  <a:lnTo>
                    <a:pt x="227647" y="24526"/>
                  </a:lnTo>
                  <a:lnTo>
                    <a:pt x="185261" y="657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15027" y="1717548"/>
              <a:ext cx="266700" cy="167640"/>
            </a:xfrm>
            <a:custGeom>
              <a:avLst/>
              <a:gdLst/>
              <a:ahLst/>
              <a:cxnLst/>
              <a:rect l="l" t="t" r="r" b="b"/>
              <a:pathLst>
                <a:path w="266700" h="167639">
                  <a:moveTo>
                    <a:pt x="0" y="83819"/>
                  </a:moveTo>
                  <a:lnTo>
                    <a:pt x="10477" y="51167"/>
                  </a:lnTo>
                  <a:lnTo>
                    <a:pt x="39052" y="24526"/>
                  </a:lnTo>
                  <a:lnTo>
                    <a:pt x="81438" y="6578"/>
                  </a:lnTo>
                  <a:lnTo>
                    <a:pt x="133350" y="0"/>
                  </a:lnTo>
                  <a:lnTo>
                    <a:pt x="185261" y="6578"/>
                  </a:lnTo>
                  <a:lnTo>
                    <a:pt x="227647" y="24526"/>
                  </a:lnTo>
                  <a:lnTo>
                    <a:pt x="256222" y="51167"/>
                  </a:lnTo>
                  <a:lnTo>
                    <a:pt x="266700" y="83819"/>
                  </a:lnTo>
                  <a:lnTo>
                    <a:pt x="256222" y="116472"/>
                  </a:lnTo>
                  <a:lnTo>
                    <a:pt x="227647" y="143113"/>
                  </a:lnTo>
                  <a:lnTo>
                    <a:pt x="185261" y="161061"/>
                  </a:lnTo>
                  <a:lnTo>
                    <a:pt x="133350" y="167639"/>
                  </a:lnTo>
                  <a:lnTo>
                    <a:pt x="81438" y="161061"/>
                  </a:lnTo>
                  <a:lnTo>
                    <a:pt x="39052" y="143113"/>
                  </a:lnTo>
                  <a:lnTo>
                    <a:pt x="10477" y="116472"/>
                  </a:lnTo>
                  <a:lnTo>
                    <a:pt x="0" y="8381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66531" y="1717548"/>
              <a:ext cx="266700" cy="167640"/>
            </a:xfrm>
            <a:custGeom>
              <a:avLst/>
              <a:gdLst/>
              <a:ahLst/>
              <a:cxnLst/>
              <a:rect l="l" t="t" r="r" b="b"/>
              <a:pathLst>
                <a:path w="266700" h="167639">
                  <a:moveTo>
                    <a:pt x="133350" y="0"/>
                  </a:moveTo>
                  <a:lnTo>
                    <a:pt x="81438" y="6578"/>
                  </a:lnTo>
                  <a:lnTo>
                    <a:pt x="39052" y="24526"/>
                  </a:lnTo>
                  <a:lnTo>
                    <a:pt x="10477" y="51167"/>
                  </a:lnTo>
                  <a:lnTo>
                    <a:pt x="0" y="83819"/>
                  </a:lnTo>
                  <a:lnTo>
                    <a:pt x="10477" y="116472"/>
                  </a:lnTo>
                  <a:lnTo>
                    <a:pt x="39052" y="143113"/>
                  </a:lnTo>
                  <a:lnTo>
                    <a:pt x="81438" y="161061"/>
                  </a:lnTo>
                  <a:lnTo>
                    <a:pt x="133350" y="167639"/>
                  </a:lnTo>
                  <a:lnTo>
                    <a:pt x="185261" y="161061"/>
                  </a:lnTo>
                  <a:lnTo>
                    <a:pt x="227647" y="143113"/>
                  </a:lnTo>
                  <a:lnTo>
                    <a:pt x="256222" y="116472"/>
                  </a:lnTo>
                  <a:lnTo>
                    <a:pt x="266700" y="83819"/>
                  </a:lnTo>
                  <a:lnTo>
                    <a:pt x="256222" y="51167"/>
                  </a:lnTo>
                  <a:lnTo>
                    <a:pt x="227647" y="24526"/>
                  </a:lnTo>
                  <a:lnTo>
                    <a:pt x="185261" y="657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66531" y="1717548"/>
              <a:ext cx="266700" cy="167640"/>
            </a:xfrm>
            <a:custGeom>
              <a:avLst/>
              <a:gdLst/>
              <a:ahLst/>
              <a:cxnLst/>
              <a:rect l="l" t="t" r="r" b="b"/>
              <a:pathLst>
                <a:path w="266700" h="167639">
                  <a:moveTo>
                    <a:pt x="0" y="83819"/>
                  </a:moveTo>
                  <a:lnTo>
                    <a:pt x="10477" y="51167"/>
                  </a:lnTo>
                  <a:lnTo>
                    <a:pt x="39052" y="24526"/>
                  </a:lnTo>
                  <a:lnTo>
                    <a:pt x="81438" y="6578"/>
                  </a:lnTo>
                  <a:lnTo>
                    <a:pt x="133350" y="0"/>
                  </a:lnTo>
                  <a:lnTo>
                    <a:pt x="185261" y="6578"/>
                  </a:lnTo>
                  <a:lnTo>
                    <a:pt x="227647" y="24526"/>
                  </a:lnTo>
                  <a:lnTo>
                    <a:pt x="256222" y="51167"/>
                  </a:lnTo>
                  <a:lnTo>
                    <a:pt x="266700" y="83819"/>
                  </a:lnTo>
                  <a:lnTo>
                    <a:pt x="256222" y="116472"/>
                  </a:lnTo>
                  <a:lnTo>
                    <a:pt x="227647" y="143113"/>
                  </a:lnTo>
                  <a:lnTo>
                    <a:pt x="185261" y="161061"/>
                  </a:lnTo>
                  <a:lnTo>
                    <a:pt x="133350" y="167639"/>
                  </a:lnTo>
                  <a:lnTo>
                    <a:pt x="81438" y="161061"/>
                  </a:lnTo>
                  <a:lnTo>
                    <a:pt x="39052" y="143113"/>
                  </a:lnTo>
                  <a:lnTo>
                    <a:pt x="10477" y="116472"/>
                  </a:lnTo>
                  <a:lnTo>
                    <a:pt x="0" y="8381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0183" y="1667255"/>
            <a:ext cx="3542029" cy="2686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50"/>
              </a:spcBef>
              <a:tabLst>
                <a:tab pos="293370" algn="l"/>
                <a:tab pos="2176145" algn="l"/>
              </a:tabLst>
            </a:pPr>
            <a:r>
              <a:rPr sz="1500" b="1" spc="15" baseline="5555" dirty="0">
                <a:latin typeface="Arial"/>
                <a:cs typeface="Arial"/>
              </a:rPr>
              <a:t>1	</a:t>
            </a:r>
            <a:r>
              <a:rPr sz="1500" b="1" spc="60" baseline="5555" dirty="0">
                <a:latin typeface="Kaiti SC"/>
                <a:cs typeface="Kaiti SC"/>
              </a:rPr>
              <a:t>干</a:t>
            </a:r>
            <a:r>
              <a:rPr sz="1500" b="1" spc="44" baseline="5555" dirty="0">
                <a:latin typeface="Kaiti SC"/>
                <a:cs typeface="Kaiti SC"/>
              </a:rPr>
              <a:t>气收</a:t>
            </a:r>
            <a:r>
              <a:rPr sz="1500" b="1" spc="30" baseline="5555" dirty="0">
                <a:latin typeface="Kaiti SC"/>
                <a:cs typeface="Kaiti SC"/>
              </a:rPr>
              <a:t>率</a:t>
            </a:r>
            <a:r>
              <a:rPr sz="1500" b="1" spc="22" baseline="5555" dirty="0">
                <a:latin typeface="Kaiti SC"/>
                <a:cs typeface="Kaiti SC"/>
              </a:rPr>
              <a:t> </a:t>
            </a:r>
            <a:r>
              <a:rPr sz="1500" b="1" baseline="5555" dirty="0">
                <a:latin typeface="Arial"/>
                <a:cs typeface="Arial"/>
              </a:rPr>
              <a:t>(vol</a:t>
            </a:r>
            <a:r>
              <a:rPr sz="1500" b="1" spc="44" baseline="5555" dirty="0">
                <a:latin typeface="Arial"/>
                <a:cs typeface="Arial"/>
              </a:rPr>
              <a:t> </a:t>
            </a:r>
            <a:r>
              <a:rPr sz="1500" b="1" spc="7" baseline="5555" dirty="0">
                <a:latin typeface="Arial"/>
                <a:cs typeface="Arial"/>
              </a:rPr>
              <a:t>frac)	</a:t>
            </a:r>
            <a:r>
              <a:rPr sz="1000" b="1" spc="5" dirty="0">
                <a:latin typeface="Arial"/>
                <a:cs typeface="Arial"/>
              </a:rPr>
              <a:t>MAPE</a:t>
            </a:r>
            <a:r>
              <a:rPr sz="975" b="1" spc="7" baseline="25641" dirty="0">
                <a:latin typeface="Arial"/>
                <a:cs typeface="Arial"/>
              </a:rPr>
              <a:t>1</a:t>
            </a:r>
            <a:r>
              <a:rPr sz="975" b="1" spc="135" baseline="25641" dirty="0">
                <a:latin typeface="Arial"/>
                <a:cs typeface="Arial"/>
              </a:rPr>
              <a:t> </a:t>
            </a:r>
            <a:r>
              <a:rPr sz="1000" b="1" spc="10" dirty="0">
                <a:latin typeface="Arial"/>
                <a:cs typeface="Arial"/>
              </a:rPr>
              <a:t>=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1.78%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82711" y="1667255"/>
            <a:ext cx="3542029" cy="2686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550"/>
              </a:spcBef>
              <a:tabLst>
                <a:tab pos="2288540" algn="l"/>
              </a:tabLst>
            </a:pPr>
            <a:r>
              <a:rPr sz="1500" b="1" spc="15" baseline="5555" dirty="0">
                <a:latin typeface="Arial"/>
                <a:cs typeface="Arial"/>
              </a:rPr>
              <a:t>3</a:t>
            </a:r>
            <a:r>
              <a:rPr sz="1500" b="1" spc="60" baseline="5555" dirty="0">
                <a:latin typeface="Arial"/>
                <a:cs typeface="Arial"/>
              </a:rPr>
              <a:t> </a:t>
            </a:r>
            <a:r>
              <a:rPr sz="1500" b="1" spc="60" baseline="5555" dirty="0">
                <a:latin typeface="Kaiti SC"/>
                <a:cs typeface="Kaiti SC"/>
              </a:rPr>
              <a:t>汽</a:t>
            </a:r>
            <a:r>
              <a:rPr sz="1500" b="1" spc="44" baseline="5555" dirty="0">
                <a:latin typeface="Kaiti SC"/>
                <a:cs typeface="Kaiti SC"/>
              </a:rPr>
              <a:t>油收</a:t>
            </a:r>
            <a:r>
              <a:rPr sz="1500" b="1" spc="30" baseline="5555" dirty="0">
                <a:latin typeface="Kaiti SC"/>
                <a:cs typeface="Kaiti SC"/>
              </a:rPr>
              <a:t>率 </a:t>
            </a:r>
            <a:r>
              <a:rPr sz="1500" b="1" baseline="5555" dirty="0">
                <a:latin typeface="Arial"/>
                <a:cs typeface="Arial"/>
              </a:rPr>
              <a:t>(vol</a:t>
            </a:r>
            <a:r>
              <a:rPr sz="1500" b="1" spc="37" baseline="5555" dirty="0">
                <a:latin typeface="Arial"/>
                <a:cs typeface="Arial"/>
              </a:rPr>
              <a:t> </a:t>
            </a:r>
            <a:r>
              <a:rPr sz="1500" b="1" spc="7" baseline="5555" dirty="0">
                <a:latin typeface="Arial"/>
                <a:cs typeface="Arial"/>
              </a:rPr>
              <a:t>frac)	</a:t>
            </a:r>
            <a:r>
              <a:rPr sz="1000" b="1" spc="5" dirty="0">
                <a:latin typeface="Arial"/>
                <a:cs typeface="Arial"/>
              </a:rPr>
              <a:t>MAPE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b="1" spc="10" dirty="0">
                <a:latin typeface="Arial"/>
                <a:cs typeface="Arial"/>
              </a:rPr>
              <a:t>=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1.61%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9684" y="1667255"/>
            <a:ext cx="3542029" cy="2794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550"/>
              </a:spcBef>
              <a:tabLst>
                <a:tab pos="2288540" algn="l"/>
              </a:tabLst>
            </a:pPr>
            <a:r>
              <a:rPr sz="1500" b="1" spc="15" baseline="5555" dirty="0">
                <a:latin typeface="Arial"/>
                <a:cs typeface="Arial"/>
              </a:rPr>
              <a:t>2</a:t>
            </a:r>
            <a:r>
              <a:rPr sz="1500" b="1" spc="44" baseline="5555" dirty="0">
                <a:latin typeface="Arial"/>
                <a:cs typeface="Arial"/>
              </a:rPr>
              <a:t> </a:t>
            </a:r>
            <a:r>
              <a:rPr sz="1500" b="1" spc="60" baseline="2777" dirty="0">
                <a:latin typeface="Kaiti SC"/>
                <a:cs typeface="Kaiti SC"/>
              </a:rPr>
              <a:t>液</a:t>
            </a:r>
            <a:r>
              <a:rPr sz="1500" b="1" spc="37" baseline="2777" dirty="0">
                <a:latin typeface="Kaiti SC"/>
                <a:cs typeface="Kaiti SC"/>
              </a:rPr>
              <a:t>化气收</a:t>
            </a:r>
            <a:r>
              <a:rPr sz="1500" b="1" spc="30" baseline="2777" dirty="0">
                <a:latin typeface="Kaiti SC"/>
                <a:cs typeface="Kaiti SC"/>
              </a:rPr>
              <a:t>率</a:t>
            </a:r>
            <a:r>
              <a:rPr sz="1500" b="1" baseline="2777" dirty="0">
                <a:latin typeface="Arial"/>
                <a:cs typeface="Arial"/>
              </a:rPr>
              <a:t>(vol</a:t>
            </a:r>
            <a:r>
              <a:rPr sz="1500" b="1" spc="-15" baseline="2777" dirty="0">
                <a:latin typeface="Arial"/>
                <a:cs typeface="Arial"/>
              </a:rPr>
              <a:t> </a:t>
            </a:r>
            <a:r>
              <a:rPr sz="1500" b="1" spc="7" baseline="2777" dirty="0">
                <a:latin typeface="Arial"/>
                <a:cs typeface="Arial"/>
              </a:rPr>
              <a:t>frac)	</a:t>
            </a:r>
            <a:r>
              <a:rPr sz="1000" b="1" spc="5" dirty="0">
                <a:latin typeface="Arial"/>
                <a:cs typeface="Arial"/>
              </a:rPr>
              <a:t>MAPE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b="1" spc="10" dirty="0">
                <a:latin typeface="Arial"/>
                <a:cs typeface="Arial"/>
              </a:rPr>
              <a:t>=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1.72%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10183" y="3971544"/>
            <a:ext cx="7080884" cy="266700"/>
            <a:chOff x="710183" y="3971544"/>
            <a:chExt cx="7080884" cy="266700"/>
          </a:xfrm>
        </p:grpSpPr>
        <p:sp>
          <p:nvSpPr>
            <p:cNvPr id="23" name="object 23"/>
            <p:cNvSpPr/>
            <p:nvPr/>
          </p:nvSpPr>
          <p:spPr>
            <a:xfrm>
              <a:off x="710184" y="3971543"/>
              <a:ext cx="7080884" cy="266700"/>
            </a:xfrm>
            <a:custGeom>
              <a:avLst/>
              <a:gdLst/>
              <a:ahLst/>
              <a:cxnLst/>
              <a:rect l="l" t="t" r="r" b="b"/>
              <a:pathLst>
                <a:path w="7080884" h="266700">
                  <a:moveTo>
                    <a:pt x="3454908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3454908" y="266700"/>
                  </a:lnTo>
                  <a:lnTo>
                    <a:pt x="3454908" y="0"/>
                  </a:lnTo>
                  <a:close/>
                </a:path>
                <a:path w="7080884" h="266700">
                  <a:moveTo>
                    <a:pt x="7080504" y="0"/>
                  </a:moveTo>
                  <a:lnTo>
                    <a:pt x="3569208" y="0"/>
                  </a:lnTo>
                  <a:lnTo>
                    <a:pt x="3569208" y="266700"/>
                  </a:lnTo>
                  <a:lnTo>
                    <a:pt x="7080504" y="266700"/>
                  </a:lnTo>
                  <a:lnTo>
                    <a:pt x="708050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907" y="4021836"/>
              <a:ext cx="265430" cy="166370"/>
            </a:xfrm>
            <a:custGeom>
              <a:avLst/>
              <a:gdLst/>
              <a:ahLst/>
              <a:cxnLst/>
              <a:rect l="l" t="t" r="r" b="b"/>
              <a:pathLst>
                <a:path w="265430" h="166370">
                  <a:moveTo>
                    <a:pt x="0" y="83057"/>
                  </a:moveTo>
                  <a:lnTo>
                    <a:pt x="10419" y="50738"/>
                  </a:lnTo>
                  <a:lnTo>
                    <a:pt x="38833" y="24336"/>
                  </a:lnTo>
                  <a:lnTo>
                    <a:pt x="80977" y="6530"/>
                  </a:lnTo>
                  <a:lnTo>
                    <a:pt x="132588" y="0"/>
                  </a:lnTo>
                  <a:lnTo>
                    <a:pt x="184198" y="6530"/>
                  </a:lnTo>
                  <a:lnTo>
                    <a:pt x="226342" y="24336"/>
                  </a:lnTo>
                  <a:lnTo>
                    <a:pt x="254756" y="50738"/>
                  </a:lnTo>
                  <a:lnTo>
                    <a:pt x="265176" y="83057"/>
                  </a:lnTo>
                  <a:lnTo>
                    <a:pt x="254756" y="115377"/>
                  </a:lnTo>
                  <a:lnTo>
                    <a:pt x="226342" y="141779"/>
                  </a:lnTo>
                  <a:lnTo>
                    <a:pt x="184198" y="159585"/>
                  </a:lnTo>
                  <a:lnTo>
                    <a:pt x="132588" y="166115"/>
                  </a:lnTo>
                  <a:lnTo>
                    <a:pt x="80977" y="159585"/>
                  </a:lnTo>
                  <a:lnTo>
                    <a:pt x="38833" y="141779"/>
                  </a:lnTo>
                  <a:lnTo>
                    <a:pt x="10419" y="115377"/>
                  </a:lnTo>
                  <a:lnTo>
                    <a:pt x="0" y="83057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64736" y="4021836"/>
              <a:ext cx="266700" cy="166370"/>
            </a:xfrm>
            <a:custGeom>
              <a:avLst/>
              <a:gdLst/>
              <a:ahLst/>
              <a:cxnLst/>
              <a:rect l="l" t="t" r="r" b="b"/>
              <a:pathLst>
                <a:path w="266700" h="166370">
                  <a:moveTo>
                    <a:pt x="133350" y="0"/>
                  </a:moveTo>
                  <a:lnTo>
                    <a:pt x="81438" y="6530"/>
                  </a:lnTo>
                  <a:lnTo>
                    <a:pt x="39052" y="24336"/>
                  </a:lnTo>
                  <a:lnTo>
                    <a:pt x="10477" y="50738"/>
                  </a:lnTo>
                  <a:lnTo>
                    <a:pt x="0" y="83057"/>
                  </a:lnTo>
                  <a:lnTo>
                    <a:pt x="10477" y="115377"/>
                  </a:lnTo>
                  <a:lnTo>
                    <a:pt x="39052" y="141779"/>
                  </a:lnTo>
                  <a:lnTo>
                    <a:pt x="81438" y="159585"/>
                  </a:lnTo>
                  <a:lnTo>
                    <a:pt x="133350" y="166115"/>
                  </a:lnTo>
                  <a:lnTo>
                    <a:pt x="185261" y="159585"/>
                  </a:lnTo>
                  <a:lnTo>
                    <a:pt x="227647" y="141779"/>
                  </a:lnTo>
                  <a:lnTo>
                    <a:pt x="256222" y="115377"/>
                  </a:lnTo>
                  <a:lnTo>
                    <a:pt x="266700" y="83057"/>
                  </a:lnTo>
                  <a:lnTo>
                    <a:pt x="256222" y="50738"/>
                  </a:lnTo>
                  <a:lnTo>
                    <a:pt x="227647" y="24336"/>
                  </a:lnTo>
                  <a:lnTo>
                    <a:pt x="185261" y="653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64736" y="4021836"/>
              <a:ext cx="266700" cy="166370"/>
            </a:xfrm>
            <a:custGeom>
              <a:avLst/>
              <a:gdLst/>
              <a:ahLst/>
              <a:cxnLst/>
              <a:rect l="l" t="t" r="r" b="b"/>
              <a:pathLst>
                <a:path w="266700" h="166370">
                  <a:moveTo>
                    <a:pt x="0" y="83057"/>
                  </a:moveTo>
                  <a:lnTo>
                    <a:pt x="10477" y="50738"/>
                  </a:lnTo>
                  <a:lnTo>
                    <a:pt x="39052" y="24336"/>
                  </a:lnTo>
                  <a:lnTo>
                    <a:pt x="81438" y="6530"/>
                  </a:lnTo>
                  <a:lnTo>
                    <a:pt x="133350" y="0"/>
                  </a:lnTo>
                  <a:lnTo>
                    <a:pt x="185261" y="6530"/>
                  </a:lnTo>
                  <a:lnTo>
                    <a:pt x="227647" y="24336"/>
                  </a:lnTo>
                  <a:lnTo>
                    <a:pt x="256222" y="50738"/>
                  </a:lnTo>
                  <a:lnTo>
                    <a:pt x="266700" y="83057"/>
                  </a:lnTo>
                  <a:lnTo>
                    <a:pt x="256222" y="115377"/>
                  </a:lnTo>
                  <a:lnTo>
                    <a:pt x="227647" y="141779"/>
                  </a:lnTo>
                  <a:lnTo>
                    <a:pt x="185261" y="159585"/>
                  </a:lnTo>
                  <a:lnTo>
                    <a:pt x="133350" y="166115"/>
                  </a:lnTo>
                  <a:lnTo>
                    <a:pt x="81438" y="159585"/>
                  </a:lnTo>
                  <a:lnTo>
                    <a:pt x="39052" y="141779"/>
                  </a:lnTo>
                  <a:lnTo>
                    <a:pt x="10477" y="115377"/>
                  </a:lnTo>
                  <a:lnTo>
                    <a:pt x="0" y="8305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462526" y="4013708"/>
            <a:ext cx="12280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b="1" spc="10" dirty="0">
                <a:latin typeface="Arial"/>
                <a:cs typeface="Arial"/>
              </a:rPr>
              <a:t>5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40" dirty="0">
                <a:latin typeface="Kaiti SC"/>
                <a:cs typeface="Kaiti SC"/>
              </a:rPr>
              <a:t>油</a:t>
            </a:r>
            <a:r>
              <a:rPr sz="1000" b="1" spc="30" dirty="0">
                <a:latin typeface="Kaiti SC"/>
                <a:cs typeface="Kaiti SC"/>
              </a:rPr>
              <a:t>浆收</a:t>
            </a:r>
            <a:r>
              <a:rPr sz="1000" b="1" spc="20" dirty="0">
                <a:latin typeface="Kaiti SC"/>
                <a:cs typeface="Kaiti SC"/>
              </a:rPr>
              <a:t>率</a:t>
            </a:r>
            <a:r>
              <a:rPr sz="1000" b="1" spc="-5" dirty="0">
                <a:latin typeface="Kaiti SC"/>
                <a:cs typeface="Kaiti SC"/>
              </a:rPr>
              <a:t> </a:t>
            </a:r>
            <a:r>
              <a:rPr sz="1000" b="1" dirty="0">
                <a:latin typeface="Arial"/>
                <a:cs typeface="Arial"/>
              </a:rPr>
              <a:t>(vol </a:t>
            </a:r>
            <a:r>
              <a:rPr sz="1000" b="1" spc="5" dirty="0">
                <a:latin typeface="Arial"/>
                <a:cs typeface="Arial"/>
              </a:rPr>
              <a:t>frac)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183" y="3971544"/>
            <a:ext cx="3455035" cy="26670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545"/>
              </a:spcBef>
              <a:tabLst>
                <a:tab pos="2176145" algn="l"/>
              </a:tabLst>
            </a:pPr>
            <a:r>
              <a:rPr sz="1500" b="1" spc="15" baseline="5555" dirty="0">
                <a:latin typeface="Arial"/>
                <a:cs typeface="Arial"/>
              </a:rPr>
              <a:t>4</a:t>
            </a:r>
            <a:r>
              <a:rPr sz="1500" b="1" spc="142" baseline="5555" dirty="0">
                <a:latin typeface="Arial"/>
                <a:cs typeface="Arial"/>
              </a:rPr>
              <a:t> </a:t>
            </a:r>
            <a:r>
              <a:rPr sz="1500" b="1" spc="60" baseline="5555" dirty="0">
                <a:latin typeface="Kaiti SC"/>
                <a:cs typeface="Kaiti SC"/>
              </a:rPr>
              <a:t>柴</a:t>
            </a:r>
            <a:r>
              <a:rPr sz="1500" b="1" spc="44" baseline="5555" dirty="0">
                <a:latin typeface="Kaiti SC"/>
                <a:cs typeface="Kaiti SC"/>
              </a:rPr>
              <a:t>油收</a:t>
            </a:r>
            <a:r>
              <a:rPr sz="1500" b="1" spc="30" baseline="5555" dirty="0">
                <a:latin typeface="Kaiti SC"/>
                <a:cs typeface="Kaiti SC"/>
              </a:rPr>
              <a:t>率 </a:t>
            </a:r>
            <a:r>
              <a:rPr sz="1500" b="1" baseline="5555" dirty="0">
                <a:latin typeface="Arial"/>
                <a:cs typeface="Arial"/>
              </a:rPr>
              <a:t>(vol</a:t>
            </a:r>
            <a:r>
              <a:rPr sz="1500" b="1" spc="37" baseline="5555" dirty="0">
                <a:latin typeface="Arial"/>
                <a:cs typeface="Arial"/>
              </a:rPr>
              <a:t> </a:t>
            </a:r>
            <a:r>
              <a:rPr sz="1500" b="1" spc="7" baseline="5555" dirty="0">
                <a:latin typeface="Arial"/>
                <a:cs typeface="Arial"/>
              </a:rPr>
              <a:t>frac)	</a:t>
            </a:r>
            <a:r>
              <a:rPr sz="1000" b="1" spc="5" dirty="0">
                <a:latin typeface="Arial"/>
                <a:cs typeface="Arial"/>
              </a:rPr>
              <a:t>MAPE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b="1" spc="10" dirty="0">
                <a:latin typeface="Arial"/>
                <a:cs typeface="Arial"/>
              </a:rPr>
              <a:t>=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1.48%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68185" y="4025645"/>
            <a:ext cx="90170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MAPE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10" dirty="0">
                <a:latin typeface="Arial"/>
                <a:cs typeface="Arial"/>
              </a:rPr>
              <a:t>=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1.36%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4755" y="1997964"/>
            <a:ext cx="10819130" cy="4148454"/>
            <a:chOff x="714755" y="1997964"/>
            <a:chExt cx="10819130" cy="4148454"/>
          </a:xfrm>
        </p:grpSpPr>
        <p:sp>
          <p:nvSpPr>
            <p:cNvPr id="31" name="object 31"/>
            <p:cNvSpPr/>
            <p:nvPr/>
          </p:nvSpPr>
          <p:spPr>
            <a:xfrm>
              <a:off x="4221479" y="1997964"/>
              <a:ext cx="3569335" cy="4148454"/>
            </a:xfrm>
            <a:custGeom>
              <a:avLst/>
              <a:gdLst/>
              <a:ahLst/>
              <a:cxnLst/>
              <a:rect l="l" t="t" r="r" b="b"/>
              <a:pathLst>
                <a:path w="3569334" h="4148454">
                  <a:moveTo>
                    <a:pt x="0" y="0"/>
                  </a:moveTo>
                  <a:lnTo>
                    <a:pt x="0" y="1878838"/>
                  </a:lnTo>
                </a:path>
                <a:path w="3569334" h="4148454">
                  <a:moveTo>
                    <a:pt x="0" y="2269236"/>
                  </a:moveTo>
                  <a:lnTo>
                    <a:pt x="0" y="4148124"/>
                  </a:lnTo>
                </a:path>
                <a:path w="3569334" h="4148454">
                  <a:moveTo>
                    <a:pt x="3569208" y="2269236"/>
                  </a:moveTo>
                  <a:lnTo>
                    <a:pt x="3569208" y="4148124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0059" y="4361688"/>
              <a:ext cx="3570732" cy="16703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755" y="2127504"/>
              <a:ext cx="3575304" cy="171754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5864" y="2122932"/>
              <a:ext cx="3733799" cy="17785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3567" y="2180844"/>
              <a:ext cx="3560064" cy="172059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922" y="4405722"/>
              <a:ext cx="3350962" cy="161237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914131" y="3994403"/>
            <a:ext cx="3609340" cy="194818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272415" indent="-196850">
              <a:lnSpc>
                <a:spcPct val="100000"/>
              </a:lnSpc>
              <a:buFont typeface="Arial"/>
              <a:buChar char="▪"/>
              <a:tabLst>
                <a:tab pos="272415" algn="l"/>
                <a:tab pos="273050" algn="l"/>
              </a:tabLst>
            </a:pPr>
            <a:r>
              <a:rPr sz="1200" b="1" spc="30" dirty="0">
                <a:latin typeface="Kaiti SC"/>
                <a:cs typeface="Kaiti SC"/>
              </a:rPr>
              <a:t>产品收</a:t>
            </a:r>
            <a:r>
              <a:rPr sz="1200" b="1" spc="20" dirty="0">
                <a:latin typeface="Kaiti SC"/>
                <a:cs typeface="Kaiti SC"/>
              </a:rPr>
              <a:t>率模型</a:t>
            </a:r>
            <a:r>
              <a:rPr sz="1200" b="1" spc="30" dirty="0">
                <a:latin typeface="Kaiti SC"/>
                <a:cs typeface="Kaiti SC"/>
              </a:rPr>
              <a:t>误</a:t>
            </a:r>
            <a:r>
              <a:rPr sz="1200" b="1" spc="20" dirty="0">
                <a:latin typeface="Kaiti SC"/>
                <a:cs typeface="Kaiti SC"/>
              </a:rPr>
              <a:t>差范围为</a:t>
            </a:r>
            <a:r>
              <a:rPr sz="1200" b="1" spc="10" dirty="0">
                <a:latin typeface="Kaiti SC"/>
                <a:cs typeface="Kaiti SC"/>
              </a:rPr>
              <a:t>：</a:t>
            </a:r>
            <a:r>
              <a:rPr sz="1200" b="1" spc="10" dirty="0">
                <a:latin typeface="Arial"/>
                <a:cs typeface="Arial"/>
              </a:rPr>
              <a:t>1~2%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▪"/>
            </a:pPr>
            <a:endParaRPr sz="1350">
              <a:latin typeface="Arial"/>
              <a:cs typeface="Arial"/>
            </a:endParaRPr>
          </a:p>
          <a:p>
            <a:pPr marL="272415" indent="-196850">
              <a:lnSpc>
                <a:spcPts val="1430"/>
              </a:lnSpc>
              <a:buFont typeface="Arial"/>
              <a:buChar char="▪"/>
              <a:tabLst>
                <a:tab pos="272415" algn="l"/>
                <a:tab pos="273050" algn="l"/>
              </a:tabLst>
            </a:pPr>
            <a:r>
              <a:rPr sz="1200" b="1" spc="20" dirty="0">
                <a:latin typeface="Kaiti SC"/>
                <a:cs typeface="Kaiti SC"/>
              </a:rPr>
              <a:t>收率模型通</a:t>
            </a:r>
            <a:r>
              <a:rPr sz="1200" b="1" spc="30" dirty="0">
                <a:latin typeface="Kaiti SC"/>
                <a:cs typeface="Kaiti SC"/>
              </a:rPr>
              <a:t>常</a:t>
            </a:r>
            <a:r>
              <a:rPr sz="1200" b="1" spc="20" dirty="0">
                <a:latin typeface="Kaiti SC"/>
                <a:cs typeface="Kaiti SC"/>
              </a:rPr>
              <a:t>会对不同大小的趋势</a:t>
            </a:r>
            <a:r>
              <a:rPr sz="1200" b="1" spc="30" dirty="0">
                <a:latin typeface="Kaiti SC"/>
                <a:cs typeface="Kaiti SC"/>
              </a:rPr>
              <a:t>变</a:t>
            </a:r>
            <a:r>
              <a:rPr sz="1200" b="1" spc="20" dirty="0">
                <a:latin typeface="Kaiti SC"/>
                <a:cs typeface="Kaiti SC"/>
              </a:rPr>
              <a:t>化都做出</a:t>
            </a:r>
            <a:endParaRPr sz="1200">
              <a:latin typeface="Kaiti SC"/>
              <a:cs typeface="Kaiti SC"/>
            </a:endParaRPr>
          </a:p>
          <a:p>
            <a:pPr marL="272415">
              <a:lnSpc>
                <a:spcPts val="1430"/>
              </a:lnSpc>
            </a:pPr>
            <a:r>
              <a:rPr sz="1200" b="1" spc="20" dirty="0">
                <a:latin typeface="Kaiti SC"/>
                <a:cs typeface="Kaiti SC"/>
              </a:rPr>
              <a:t>反应</a:t>
            </a:r>
            <a:endParaRPr sz="1200">
              <a:latin typeface="Kaiti SC"/>
              <a:cs typeface="Kaiti S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Kaiti SC"/>
              <a:cs typeface="Kaiti SC"/>
            </a:endParaRPr>
          </a:p>
          <a:p>
            <a:pPr marL="272415" marR="205104" indent="-196850" algn="just">
              <a:lnSpc>
                <a:spcPct val="100000"/>
              </a:lnSpc>
              <a:spcBef>
                <a:spcPts val="5"/>
              </a:spcBef>
              <a:buFont typeface="Arial"/>
              <a:buChar char="▪"/>
              <a:tabLst>
                <a:tab pos="273050" algn="l"/>
              </a:tabLst>
            </a:pPr>
            <a:r>
              <a:rPr sz="1200" b="1" spc="20" dirty="0">
                <a:latin typeface="Kaiti SC"/>
                <a:cs typeface="Kaiti SC"/>
              </a:rPr>
              <a:t>通过模型可</a:t>
            </a:r>
            <a:r>
              <a:rPr sz="1200" b="1" spc="30" dirty="0">
                <a:latin typeface="Kaiti SC"/>
                <a:cs typeface="Kaiti SC"/>
              </a:rPr>
              <a:t>以</a:t>
            </a:r>
            <a:r>
              <a:rPr sz="1200" b="1" spc="20" dirty="0">
                <a:latin typeface="Kaiti SC"/>
                <a:cs typeface="Kaiti SC"/>
              </a:rPr>
              <a:t>优化产品组合收率，</a:t>
            </a:r>
            <a:r>
              <a:rPr sz="1200" b="1" spc="30" dirty="0">
                <a:latin typeface="Kaiti SC"/>
                <a:cs typeface="Kaiti SC"/>
              </a:rPr>
              <a:t>增</a:t>
            </a:r>
            <a:r>
              <a:rPr sz="1200" b="1" spc="20" dirty="0">
                <a:latin typeface="Kaiti SC"/>
                <a:cs typeface="Kaiti SC"/>
              </a:rPr>
              <a:t>加高附加 </a:t>
            </a:r>
            <a:r>
              <a:rPr sz="1200" b="1" spc="30" dirty="0">
                <a:latin typeface="Kaiti SC"/>
                <a:cs typeface="Kaiti SC"/>
              </a:rPr>
              <a:t>值产品</a:t>
            </a:r>
            <a:r>
              <a:rPr sz="1200" b="1" spc="5" dirty="0">
                <a:latin typeface="Arial"/>
                <a:cs typeface="Arial"/>
              </a:rPr>
              <a:t>L</a:t>
            </a:r>
            <a:r>
              <a:rPr sz="1200" b="1" spc="15" dirty="0">
                <a:latin typeface="Arial"/>
                <a:cs typeface="Arial"/>
              </a:rPr>
              <a:t>P</a:t>
            </a:r>
            <a:r>
              <a:rPr sz="1200" b="1" spc="10" dirty="0">
                <a:latin typeface="Arial"/>
                <a:cs typeface="Arial"/>
              </a:rPr>
              <a:t>G</a:t>
            </a:r>
            <a:r>
              <a:rPr sz="1200" b="1" spc="30" dirty="0">
                <a:latin typeface="Kaiti SC"/>
                <a:cs typeface="Kaiti SC"/>
              </a:rPr>
              <a:t>、</a:t>
            </a:r>
            <a:r>
              <a:rPr sz="1200" b="1" spc="20" dirty="0">
                <a:latin typeface="Kaiti SC"/>
                <a:cs typeface="Kaiti SC"/>
              </a:rPr>
              <a:t>汽油、柴油收率，降</a:t>
            </a:r>
            <a:r>
              <a:rPr sz="1200" b="1" spc="30" dirty="0">
                <a:latin typeface="Kaiti SC"/>
                <a:cs typeface="Kaiti SC"/>
              </a:rPr>
              <a:t>低</a:t>
            </a:r>
            <a:r>
              <a:rPr sz="1200" b="1" spc="20" dirty="0">
                <a:latin typeface="Kaiti SC"/>
                <a:cs typeface="Kaiti SC"/>
              </a:rPr>
              <a:t>干气、油 浆等低附加</a:t>
            </a:r>
            <a:r>
              <a:rPr sz="1200" b="1" spc="30" dirty="0">
                <a:latin typeface="Kaiti SC"/>
                <a:cs typeface="Kaiti SC"/>
              </a:rPr>
              <a:t>值</a:t>
            </a:r>
            <a:r>
              <a:rPr sz="1200" b="1" spc="20" dirty="0">
                <a:latin typeface="Kaiti SC"/>
                <a:cs typeface="Kaiti SC"/>
              </a:rPr>
              <a:t>产品</a:t>
            </a:r>
            <a:endParaRPr sz="1200">
              <a:latin typeface="Kaiti SC"/>
              <a:cs typeface="Kaiti SC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380726" y="1375410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445" y="0"/>
                </a:lnTo>
              </a:path>
            </a:pathLst>
          </a:custGeom>
          <a:ln w="19812">
            <a:solidFill>
              <a:srgbClr val="DF53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337675" y="1271142"/>
            <a:ext cx="1993264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358265" algn="l"/>
              </a:tabLst>
            </a:pPr>
            <a:r>
              <a:rPr sz="1200" spc="20" dirty="0">
                <a:latin typeface="Arial Unicode MS"/>
                <a:cs typeface="Arial Unicode MS"/>
              </a:rPr>
              <a:t>建模预测	实际收率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033509" y="1375410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445" y="0"/>
                </a:lnTo>
              </a:path>
            </a:pathLst>
          </a:custGeom>
          <a:ln w="19812">
            <a:solidFill>
              <a:srgbClr val="4E79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542036" y="138430"/>
            <a:ext cx="1101026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450" spc="5" dirty="0">
                <a:latin typeface="Kaiti SC"/>
                <a:cs typeface="Kaiti SC"/>
              </a:rPr>
              <a:t>通过</a:t>
            </a:r>
            <a:r>
              <a:rPr sz="2450" spc="-5" dirty="0"/>
              <a:t>Python</a:t>
            </a:r>
            <a:r>
              <a:rPr sz="2450" spc="5" dirty="0">
                <a:latin typeface="Kaiti SC"/>
                <a:cs typeface="Kaiti SC"/>
              </a:rPr>
              <a:t>建模，利用三个月的数据对装置各产品收率进行预测，得到小</a:t>
            </a:r>
            <a:r>
              <a:rPr sz="2450" spc="15" dirty="0">
                <a:latin typeface="Kaiti SC"/>
                <a:cs typeface="Kaiti SC"/>
              </a:rPr>
              <a:t>于</a:t>
            </a:r>
            <a:r>
              <a:rPr sz="2450" spc="-5" dirty="0"/>
              <a:t>2% </a:t>
            </a:r>
            <a:r>
              <a:rPr sz="2450" spc="-610" dirty="0"/>
              <a:t> </a:t>
            </a:r>
            <a:r>
              <a:rPr sz="2450" spc="5" dirty="0">
                <a:latin typeface="Kaiti SC"/>
                <a:cs typeface="Kaiti SC"/>
              </a:rPr>
              <a:t>的相对</a:t>
            </a:r>
            <a:r>
              <a:rPr sz="2450" spc="15" dirty="0">
                <a:latin typeface="Kaiti SC"/>
                <a:cs typeface="Kaiti SC"/>
              </a:rPr>
              <a:t>误</a:t>
            </a:r>
            <a:r>
              <a:rPr sz="2450" dirty="0">
                <a:latin typeface="Kaiti SC"/>
                <a:cs typeface="Kaiti SC"/>
              </a:rPr>
              <a:t>差</a:t>
            </a:r>
            <a:endParaRPr sz="2450">
              <a:latin typeface="Kaiti SC"/>
              <a:cs typeface="Kaiti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>
            <a:extLst>
              <a:ext uri="{FF2B5EF4-FFF2-40B4-BE49-F238E27FC236}">
                <a16:creationId xmlns:a16="http://schemas.microsoft.com/office/drawing/2014/main" id="{BC987300-0E4A-374B-B350-E3828CD95F7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606897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幻灯片" r:id="rId7" imgW="7772400" imgH="10058400" progId="TCLayout.ActiveDocument.1">
                  <p:embed/>
                </p:oleObj>
              </mc:Choice>
              <mc:Fallback>
                <p:oleObj name="think-cell 幻灯片" r:id="rId7" imgW="7772400" imgH="10058400" progId="TCLayout.ActiveDocument.1">
                  <p:embed/>
                  <p:pic>
                    <p:nvPicPr>
                      <p:cNvPr id="8" name="对象 7" hidden="1">
                        <a:extLst>
                          <a:ext uri="{FF2B5EF4-FFF2-40B4-BE49-F238E27FC236}">
                            <a16:creationId xmlns:a16="http://schemas.microsoft.com/office/drawing/2014/main" id="{BC987300-0E4A-374B-B350-E3828CD95F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076F415B-1F79-AA49-964B-4D661993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798125-6704-A341-BA3C-648F138007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Text Placeholder 2">
            <a:hlinkClick r:id="rId9" action="ppaction://hlinksldjump"/>
            <a:extLst>
              <a:ext uri="{FF2B5EF4-FFF2-40B4-BE49-F238E27FC236}">
                <a16:creationId xmlns:a16="http://schemas.microsoft.com/office/drawing/2014/main" id="{1B1309E9-3DD1-C241-B04F-1CCB3A01CF7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5291138" y="2817813"/>
            <a:ext cx="160972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82550" tIns="82550" rIns="0" bIns="80963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cs typeface="+mn-cs"/>
              </a:rPr>
              <a:t>收率优化模型</a:t>
            </a:r>
            <a:endParaRPr lang="zh-CN" altLang="en-US" dirty="0"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90D369-56AE-9D4E-BB44-D300E150833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291138" y="3225800"/>
            <a:ext cx="1609725" cy="40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82550" tIns="80963" rIns="0" bIns="80963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chemeClr val="tx2"/>
                </a:solidFill>
                <a:cs typeface="+mn-cs"/>
              </a:rPr>
              <a:t>利润优化模型</a:t>
            </a:r>
          </a:p>
        </p:txBody>
      </p:sp>
      <p:sp>
        <p:nvSpPr>
          <p:cNvPr id="10" name="Text Placeholder 2">
            <a:hlinkClick r:id="rId10" action="ppaction://hlinksldjump"/>
            <a:extLst>
              <a:ext uri="{FF2B5EF4-FFF2-40B4-BE49-F238E27FC236}">
                <a16:creationId xmlns:a16="http://schemas.microsoft.com/office/drawing/2014/main" id="{FAABF846-F11B-F348-A682-C905C44A04F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5291138" y="3632200"/>
            <a:ext cx="160972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82550" tIns="80963" rIns="0" bIns="8255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dirty="0">
                <a:cs typeface="+mn-cs"/>
              </a:rPr>
              <a:t>数字化业绩管理</a:t>
            </a:r>
          </a:p>
        </p:txBody>
      </p:sp>
    </p:spTree>
    <p:extLst>
      <p:ext uri="{BB962C8B-B14F-4D97-AF65-F5344CB8AC3E}">
        <p14:creationId xmlns:p14="http://schemas.microsoft.com/office/powerpoint/2010/main" val="228856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17083936"/>
              </p:ext>
            </p:extLst>
          </p:nvPr>
        </p:nvGraphicFramePr>
        <p:xfrm>
          <a:off x="1524270" y="1"/>
          <a:ext cx="16197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幻灯片" r:id="rId42" imgW="270" imgH="270" progId="TCLayout.ActiveDocument.1">
                  <p:embed/>
                </p:oleObj>
              </mc:Choice>
              <mc:Fallback>
                <p:oleObj name="think-cell 幻灯片" r:id="rId42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24270" y="1"/>
                        <a:ext cx="16197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97" name="Rectangle 110"/>
          <p:cNvSpPr>
            <a:spLocks noChangeArrowheads="1"/>
          </p:cNvSpPr>
          <p:nvPr/>
        </p:nvSpPr>
        <p:spPr bwMode="gray">
          <a:xfrm>
            <a:off x="647882" y="1242682"/>
            <a:ext cx="8769947" cy="474610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3287" tIns="46644" rIns="93287" bIns="46644" anchor="ctr"/>
          <a:lstStyle/>
          <a:p>
            <a:endParaRPr lang="en-US" sz="918" b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4162" name="Object 2" hidden="1"/>
          <p:cNvPicPr>
            <a:picLocks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524270" y="1"/>
            <a:ext cx="145777" cy="15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163" name="Rectangle 3" hidden="1"/>
          <p:cNvSpPr>
            <a:spLocks noChangeArrowheads="1"/>
          </p:cNvSpPr>
          <p:nvPr/>
        </p:nvSpPr>
        <p:spPr bwMode="gray">
          <a:xfrm>
            <a:off x="1524270" y="1"/>
            <a:ext cx="145777" cy="158735"/>
          </a:xfrm>
          <a:prstGeom prst="rect">
            <a:avLst/>
          </a:prstGeom>
          <a:solidFill>
            <a:srgbClr val="AFB8C2"/>
          </a:solidFill>
          <a:ln w="6350" algn="ctr">
            <a:solidFill>
              <a:srgbClr val="5A5A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endParaRPr lang="en-US" sz="1837" dirty="0">
              <a:solidFill>
                <a:srgbClr val="000000"/>
              </a:solidFill>
            </a:endParaRPr>
          </a:p>
        </p:txBody>
      </p:sp>
      <p:sp>
        <p:nvSpPr>
          <p:cNvPr id="604164" name="Rectangle 4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gray">
          <a:xfrm>
            <a:off x="554736" y="172212"/>
            <a:ext cx="11082528" cy="38472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/>
              <a:t>可使用时效利润进行系统性分析，细化测算每天</a:t>
            </a:r>
            <a:r>
              <a:rPr lang="en-US" altLang="zh-CN" dirty="0"/>
              <a:t>/</a:t>
            </a:r>
            <a:r>
              <a:rPr lang="zh-CN" altLang="en-US" dirty="0"/>
              <a:t>每班的表现</a:t>
            </a:r>
            <a:endParaRPr 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4A70E9-66BA-9F4A-967C-540AEBBE14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04198" name="Rectangle 9"/>
          <p:cNvSpPr>
            <a:spLocks noGrp="1" noChangeArrowheads="1"/>
          </p:cNvSpPr>
          <p:nvPr>
            <p:ph type="body" sz="quarter" idx="17"/>
          </p:nvPr>
        </p:nvSpPr>
        <p:spPr bwMode="gray">
          <a:xfrm>
            <a:off x="4230296" y="4482820"/>
            <a:ext cx="7215988" cy="1613985"/>
          </a:xfrm>
          <a:solidFill>
            <a:schemeClr val="accent3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vert="horz" wrap="square" lIns="73472" tIns="73472" rIns="73472" bIns="73472" rtlCol="0" anchor="ctr" anchorCtr="0">
            <a:noAutofit/>
          </a:bodyPr>
          <a:lstStyle/>
          <a:p>
            <a:pPr lvl="1">
              <a:spcBef>
                <a:spcPct val="30000"/>
              </a:spcBef>
              <a:buClr>
                <a:schemeClr val="bg1"/>
              </a:buClr>
            </a:pP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系统性优化从</a:t>
            </a:r>
            <a:r>
              <a:rPr lang="zh-CN" altLang="en-US" sz="1428" b="1" dirty="0">
                <a:solidFill>
                  <a:schemeClr val="bg1"/>
                </a:solidFill>
                <a:ea typeface="+mn-ea"/>
              </a:rPr>
              <a:t>总利润</a:t>
            </a: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提升为最终目的，从每小时</a:t>
            </a:r>
            <a:r>
              <a:rPr lang="en-US" altLang="zh-CN" sz="1428" dirty="0">
                <a:solidFill>
                  <a:schemeClr val="bg1"/>
                </a:solidFill>
                <a:ea typeface="+mn-ea"/>
              </a:rPr>
              <a:t>/</a:t>
            </a: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每日的利润为切入点进行分析</a:t>
            </a:r>
            <a:endParaRPr lang="en-US" altLang="zh-CN" sz="1428" dirty="0">
              <a:solidFill>
                <a:schemeClr val="bg1"/>
              </a:solidFill>
              <a:ea typeface="+mn-ea"/>
            </a:endParaRPr>
          </a:p>
          <a:p>
            <a:pPr lvl="1">
              <a:spcBef>
                <a:spcPct val="30000"/>
              </a:spcBef>
              <a:buClr>
                <a:schemeClr val="bg1"/>
              </a:buClr>
            </a:pP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物耗是最主要的可变成本，通常占到总成本</a:t>
            </a:r>
            <a:r>
              <a:rPr lang="en-US" altLang="zh-CN" sz="1428" dirty="0">
                <a:solidFill>
                  <a:schemeClr val="bg1"/>
                </a:solidFill>
                <a:ea typeface="+mn-ea"/>
              </a:rPr>
              <a:t>90%</a:t>
            </a: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左右，因此</a:t>
            </a:r>
            <a:r>
              <a:rPr lang="zh-CN" altLang="en-US" sz="1428" b="1" dirty="0">
                <a:solidFill>
                  <a:schemeClr val="bg1"/>
                </a:solidFill>
                <a:ea typeface="+mn-ea"/>
              </a:rPr>
              <a:t>收率提升</a:t>
            </a: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是主要关注点之一</a:t>
            </a:r>
            <a:endParaRPr lang="en-US" altLang="zh-CN" sz="1428" dirty="0">
              <a:solidFill>
                <a:schemeClr val="bg1"/>
              </a:solidFill>
              <a:ea typeface="+mn-ea"/>
            </a:endParaRPr>
          </a:p>
          <a:p>
            <a:pPr lvl="1">
              <a:spcBef>
                <a:spcPct val="30000"/>
              </a:spcBef>
              <a:buClr>
                <a:schemeClr val="bg1"/>
              </a:buClr>
            </a:pP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在关注</a:t>
            </a:r>
            <a:r>
              <a:rPr lang="zh-CN" altLang="en-US" sz="1428" b="1" dirty="0">
                <a:solidFill>
                  <a:schemeClr val="bg1"/>
                </a:solidFill>
                <a:ea typeface="+mn-ea"/>
              </a:rPr>
              <a:t>收率提升</a:t>
            </a: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的同时，也涉及到所消耗及产生的</a:t>
            </a:r>
            <a:r>
              <a:rPr lang="zh-CN" altLang="en-US" sz="1428" b="1" dirty="0">
                <a:solidFill>
                  <a:schemeClr val="bg1"/>
                </a:solidFill>
                <a:ea typeface="+mn-ea"/>
              </a:rPr>
              <a:t>能耗</a:t>
            </a: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，有时也需要关注</a:t>
            </a:r>
            <a:r>
              <a:rPr lang="zh-CN" altLang="en-US" sz="1428" b="1" dirty="0">
                <a:solidFill>
                  <a:schemeClr val="bg1"/>
                </a:solidFill>
                <a:ea typeface="+mn-ea"/>
              </a:rPr>
              <a:t>环境因素</a:t>
            </a:r>
            <a:endParaRPr lang="en-US" altLang="zh-CN" sz="1428" b="1" dirty="0">
              <a:solidFill>
                <a:schemeClr val="bg1"/>
              </a:solidFill>
              <a:ea typeface="+mn-ea"/>
            </a:endParaRPr>
          </a:p>
          <a:p>
            <a:pPr lvl="1">
              <a:spcBef>
                <a:spcPct val="30000"/>
              </a:spcBef>
              <a:buClr>
                <a:schemeClr val="bg1"/>
              </a:buClr>
            </a:pP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虽然</a:t>
            </a:r>
            <a:r>
              <a:rPr lang="zh-CN" altLang="en-US" sz="1428" b="1" dirty="0">
                <a:solidFill>
                  <a:schemeClr val="bg1"/>
                </a:solidFill>
                <a:ea typeface="+mn-ea"/>
              </a:rPr>
              <a:t>最终目的是优化利润</a:t>
            </a: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，但具体提升潜力和改善想法是来自各个</a:t>
            </a:r>
            <a:r>
              <a:rPr lang="zh-CN" altLang="en-US" sz="1428" b="1" dirty="0">
                <a:solidFill>
                  <a:schemeClr val="bg1"/>
                </a:solidFill>
                <a:ea typeface="+mn-ea"/>
              </a:rPr>
              <a:t>工作流</a:t>
            </a:r>
            <a:r>
              <a:rPr lang="zh-CN" altLang="en-US" sz="1428" dirty="0">
                <a:solidFill>
                  <a:schemeClr val="bg1"/>
                </a:solidFill>
                <a:ea typeface="+mn-ea"/>
              </a:rPr>
              <a:t>的</a:t>
            </a:r>
            <a:endParaRPr lang="en-US" sz="1428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604173" name="Rectangle 9"/>
          <p:cNvSpPr>
            <a:spLocks noChangeArrowheads="1"/>
          </p:cNvSpPr>
          <p:nvPr/>
        </p:nvSpPr>
        <p:spPr bwMode="gray">
          <a:xfrm>
            <a:off x="647882" y="1242682"/>
            <a:ext cx="8769947" cy="352496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472" tIns="73472" rIns="73472" bIns="73472" anchor="ctr" anchorCtr="0">
            <a:noAutofit/>
          </a:bodyPr>
          <a:lstStyle/>
          <a:p>
            <a:pPr defTabSz="837399"/>
            <a:r>
              <a:rPr lang="zh-CN" altLang="en-US" sz="1428" b="1" dirty="0">
                <a:solidFill>
                  <a:schemeClr val="bg1"/>
                </a:solidFill>
                <a:latin typeface="Kai" pitchFamily="2" charset="-122"/>
                <a:ea typeface="Kai" pitchFamily="2" charset="-122"/>
                <a:cs typeface="Arial" charset="0"/>
              </a:rPr>
              <a:t>虽然时效利润分析涵盖收率、能耗、环境和设备稳定性，但在连续流生产中物料是最重要的成本</a:t>
            </a:r>
            <a:endParaRPr lang="en-US" sz="1428" b="1" dirty="0">
              <a:solidFill>
                <a:schemeClr val="bg1"/>
              </a:solidFill>
              <a:latin typeface="Kai" pitchFamily="2" charset="-122"/>
              <a:ea typeface="Kai" pitchFamily="2" charset="-122"/>
              <a:cs typeface="Arial" charset="0"/>
            </a:endParaRPr>
          </a:p>
        </p:txBody>
      </p:sp>
      <p:sp>
        <p:nvSpPr>
          <p:cNvPr id="604200" name="5. Source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9344" y="6496011"/>
            <a:ext cx="7002157" cy="16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marL="621975" indent="-621975" defTabSz="913526">
              <a:tabLst>
                <a:tab pos="625214" algn="l"/>
              </a:tabLst>
            </a:pPr>
            <a:r>
              <a:rPr lang="zh-CN" altLang="en-US" sz="1020" dirty="0">
                <a:latin typeface="Kai" pitchFamily="2" charset="-122"/>
                <a:ea typeface="Kai" pitchFamily="2" charset="-122"/>
              </a:rPr>
              <a:t>资料来源：麦肯锡</a:t>
            </a:r>
            <a:endParaRPr lang="en-US" sz="1020" dirty="0">
              <a:latin typeface="Kai" pitchFamily="2" charset="-122"/>
              <a:ea typeface="Kai" pitchFamily="2" charset="-122"/>
            </a:endParaRPr>
          </a:p>
        </p:txBody>
      </p:sp>
      <p:grpSp>
        <p:nvGrpSpPr>
          <p:cNvPr id="604185" name="Group 604184"/>
          <p:cNvGrpSpPr/>
          <p:nvPr/>
        </p:nvGrpSpPr>
        <p:grpSpPr>
          <a:xfrm>
            <a:off x="10152402" y="628833"/>
            <a:ext cx="1735320" cy="188385"/>
            <a:chOff x="7835905" y="279400"/>
            <a:chExt cx="1700774" cy="184635"/>
          </a:xfrm>
        </p:grpSpPr>
        <p:sp>
          <p:nvSpPr>
            <p:cNvPr id="126" name="Legend2"/>
            <p:cNvSpPr>
              <a:spLocks noChangeArrowheads="1"/>
            </p:cNvSpPr>
            <p:nvPr/>
          </p:nvSpPr>
          <p:spPr bwMode="auto">
            <a:xfrm>
              <a:off x="8089905" y="279400"/>
              <a:ext cx="1446774" cy="18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3526">
                <a:buClr>
                  <a:srgbClr val="002960"/>
                </a:buClr>
              </a:pPr>
              <a:r>
                <a:rPr lang="zh-CN" altLang="en-US" sz="1224" dirty="0">
                  <a:solidFill>
                    <a:srgbClr val="000000"/>
                  </a:solidFill>
                  <a:latin typeface="Kai" pitchFamily="2" charset="-122"/>
                  <a:ea typeface="Kai" pitchFamily="2" charset="-122"/>
                </a:rPr>
                <a:t>物耗工作的关注点</a:t>
              </a:r>
              <a:endParaRPr lang="en-US" sz="1224" dirty="0">
                <a:solidFill>
                  <a:srgbClr val="000000"/>
                </a:solidFill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27" name="LegendRectangle2"/>
            <p:cNvSpPr>
              <a:spLocks noChangeArrowheads="1"/>
            </p:cNvSpPr>
            <p:nvPr/>
          </p:nvSpPr>
          <p:spPr bwMode="auto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 dirty="0">
                <a:solidFill>
                  <a:srgbClr val="000000"/>
                </a:solidFill>
              </a:endParaRPr>
            </a:p>
          </p:txBody>
        </p:sp>
      </p:grpSp>
      <p:sp>
        <p:nvSpPr>
          <p:cNvPr id="604174" name="Rectangle 15"/>
          <p:cNvSpPr>
            <a:spLocks noChangeArrowheads="1"/>
          </p:cNvSpPr>
          <p:nvPr/>
        </p:nvSpPr>
        <p:spPr bwMode="gray">
          <a:xfrm>
            <a:off x="752929" y="2654348"/>
            <a:ext cx="783435" cy="43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/>
          <a:p>
            <a:pPr defTabSz="968596" eaLnBrk="0" hangingPunct="0">
              <a:buClr>
                <a:srgbClr val="352A49"/>
              </a:buClr>
              <a:buSzPct val="80000"/>
            </a:pPr>
            <a:r>
              <a:rPr lang="zh-CN" altLang="en-US" sz="1428" b="1" dirty="0">
                <a:solidFill>
                  <a:srgbClr val="000000"/>
                </a:solidFill>
                <a:latin typeface="Kai" pitchFamily="2" charset="-122"/>
                <a:ea typeface="Kai" pitchFamily="2" charset="-122"/>
                <a:cs typeface="Arial" charset="0"/>
              </a:rPr>
              <a:t>总利润</a:t>
            </a:r>
            <a:br>
              <a:rPr lang="en-US" sz="1428" b="1" dirty="0">
                <a:solidFill>
                  <a:srgbClr val="000000"/>
                </a:solidFill>
                <a:latin typeface="Kai" pitchFamily="2" charset="-122"/>
                <a:ea typeface="Kai" pitchFamily="2" charset="-122"/>
                <a:cs typeface="Arial" charset="0"/>
              </a:rPr>
            </a:br>
            <a:r>
              <a:rPr lang="zh-CN" altLang="en-US" sz="1428" dirty="0">
                <a:solidFill>
                  <a:srgbClr val="808080"/>
                </a:solidFill>
                <a:latin typeface="Kai" pitchFamily="2" charset="-122"/>
                <a:ea typeface="Kai" pitchFamily="2" charset="-122"/>
                <a:cs typeface="Arial" charset="0"/>
              </a:rPr>
              <a:t>利润</a:t>
            </a:r>
            <a:r>
              <a:rPr lang="en-US" altLang="zh-CN" sz="1428" dirty="0">
                <a:solidFill>
                  <a:srgbClr val="808080"/>
                </a:solidFill>
                <a:latin typeface="Kai" pitchFamily="2" charset="-122"/>
                <a:ea typeface="Kai" pitchFamily="2" charset="-122"/>
                <a:cs typeface="Arial" charset="0"/>
              </a:rPr>
              <a:t>/</a:t>
            </a:r>
            <a:r>
              <a:rPr lang="zh-CN" altLang="en-US" sz="1428" dirty="0">
                <a:solidFill>
                  <a:srgbClr val="808080"/>
                </a:solidFill>
                <a:latin typeface="Kai" pitchFamily="2" charset="-122"/>
                <a:ea typeface="Kai" pitchFamily="2" charset="-122"/>
                <a:cs typeface="Arial" charset="0"/>
              </a:rPr>
              <a:t>小时</a:t>
            </a:r>
            <a:endParaRPr lang="en-US" sz="1428" dirty="0">
              <a:solidFill>
                <a:srgbClr val="808080"/>
              </a:solidFill>
              <a:latin typeface="Kai" pitchFamily="2" charset="-122"/>
              <a:ea typeface="Kai" pitchFamily="2" charset="-122"/>
              <a:cs typeface="Arial" charset="0"/>
            </a:endParaRPr>
          </a:p>
        </p:txBody>
      </p:sp>
      <p:sp>
        <p:nvSpPr>
          <p:cNvPr id="604175" name="Rectangle 16"/>
          <p:cNvSpPr>
            <a:spLocks noChangeArrowheads="1"/>
          </p:cNvSpPr>
          <p:nvPr/>
        </p:nvSpPr>
        <p:spPr bwMode="gray">
          <a:xfrm>
            <a:off x="1586106" y="2745053"/>
            <a:ext cx="108522" cy="21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/>
          <a:p>
            <a:pPr defTabSz="968596" eaLnBrk="0" hangingPunct="0">
              <a:buClr>
                <a:srgbClr val="352A49"/>
              </a:buClr>
              <a:buSzPct val="80000"/>
            </a:pPr>
            <a:r>
              <a:rPr lang="en-US" sz="1428" dirty="0">
                <a:solidFill>
                  <a:srgbClr val="000000"/>
                </a:solidFill>
                <a:cs typeface="Arial" charset="0"/>
              </a:rPr>
              <a:t>=</a:t>
            </a:r>
          </a:p>
        </p:txBody>
      </p:sp>
      <p:grpSp>
        <p:nvGrpSpPr>
          <p:cNvPr id="604244" name="Group 604243"/>
          <p:cNvGrpSpPr/>
          <p:nvPr/>
        </p:nvGrpSpPr>
        <p:grpSpPr>
          <a:xfrm>
            <a:off x="1800908" y="2548255"/>
            <a:ext cx="5155027" cy="667336"/>
            <a:chOff x="1313112" y="2175908"/>
            <a:chExt cx="5052404" cy="654051"/>
          </a:xfrm>
        </p:grpSpPr>
        <p:grpSp>
          <p:nvGrpSpPr>
            <p:cNvPr id="32" name="Group 31"/>
            <p:cNvGrpSpPr/>
            <p:nvPr>
              <p:custDataLst>
                <p:tags r:id="rId27"/>
              </p:custDataLst>
            </p:nvPr>
          </p:nvGrpSpPr>
          <p:grpSpPr>
            <a:xfrm>
              <a:off x="1313112" y="2175908"/>
              <a:ext cx="219075" cy="654051"/>
              <a:chOff x="1446213" y="2123095"/>
              <a:chExt cx="219075" cy="654051"/>
            </a:xfrm>
          </p:grpSpPr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1446213" y="2319945"/>
                <a:ext cx="219075" cy="312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zh-CN" sz="1837" dirty="0">
                    <a:solidFill>
                      <a:srgbClr val="000000"/>
                    </a:solidFill>
                    <a:latin typeface="Symbol" pitchFamily="18" charset="2"/>
                  </a:rPr>
                  <a:t>ê</a:t>
                </a:r>
                <a:endParaRPr lang="zh-CN" altLang="zh-CN" sz="1837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04187" name="Group 604186"/>
              <p:cNvGrpSpPr/>
              <p:nvPr/>
            </p:nvGrpSpPr>
            <p:grpSpPr>
              <a:xfrm>
                <a:off x="1446213" y="2123095"/>
                <a:ext cx="219075" cy="654051"/>
                <a:chOff x="1446213" y="2123095"/>
                <a:chExt cx="219075" cy="654051"/>
              </a:xfrm>
            </p:grpSpPr>
            <p:sp>
              <p:nvSpPr>
                <p:cNvPr id="10" name="Rectangle 11"/>
                <p:cNvSpPr>
                  <a:spLocks noChangeArrowheads="1"/>
                </p:cNvSpPr>
                <p:nvPr/>
              </p:nvSpPr>
              <p:spPr bwMode="auto">
                <a:xfrm>
                  <a:off x="1446213" y="2464408"/>
                  <a:ext cx="219075" cy="312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zh-CN" sz="1837" dirty="0">
                      <a:solidFill>
                        <a:srgbClr val="000000"/>
                      </a:solidFill>
                      <a:latin typeface="Symbol" pitchFamily="18" charset="2"/>
                    </a:rPr>
                    <a:t>ë</a:t>
                  </a:r>
                  <a:endParaRPr lang="zh-CN" altLang="zh-CN" sz="1837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" name="Rectangle 12"/>
                <p:cNvSpPr>
                  <a:spLocks noChangeArrowheads="1"/>
                </p:cNvSpPr>
                <p:nvPr/>
              </p:nvSpPr>
              <p:spPr bwMode="auto">
                <a:xfrm>
                  <a:off x="1446213" y="2123095"/>
                  <a:ext cx="219075" cy="312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zh-CN" sz="1837" dirty="0">
                      <a:solidFill>
                        <a:srgbClr val="000000"/>
                      </a:solidFill>
                      <a:latin typeface="Symbol" pitchFamily="18" charset="2"/>
                    </a:rPr>
                    <a:t>é</a:t>
                  </a:r>
                  <a:endParaRPr lang="zh-CN" altLang="zh-CN" sz="1837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5" name="Rectangle 16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643837" y="2395211"/>
              <a:ext cx="977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r>
                <a:rPr lang="zh-CN" altLang="zh-CN" sz="1428" dirty="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zh-CN" altLang="zh-CN" sz="1428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841019" y="2395211"/>
              <a:ext cx="17953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r>
                <a:rPr lang="en-US" altLang="zh-CN" sz="1428" dirty="0">
                  <a:solidFill>
                    <a:srgbClr val="000000"/>
                  </a:solidFill>
                  <a:latin typeface="+mn-lt"/>
                </a:rPr>
                <a:t>×</a:t>
              </a:r>
              <a:endParaRPr lang="zh-CN" altLang="zh-CN" sz="1428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604226" name="Group 604225"/>
            <p:cNvGrpSpPr/>
            <p:nvPr>
              <p:custDataLst>
                <p:tags r:id="rId30"/>
              </p:custDataLst>
            </p:nvPr>
          </p:nvGrpSpPr>
          <p:grpSpPr>
            <a:xfrm>
              <a:off x="1403082" y="2282985"/>
              <a:ext cx="460278" cy="439896"/>
              <a:chOff x="1531938" y="2202470"/>
              <a:chExt cx="460278" cy="439896"/>
            </a:xfrm>
          </p:grpSpPr>
          <p:sp>
            <p:nvSpPr>
              <p:cNvPr id="12" name="Rectangle 13"/>
              <p:cNvSpPr>
                <a:spLocks noChangeArrowheads="1"/>
              </p:cNvSpPr>
              <p:nvPr/>
            </p:nvSpPr>
            <p:spPr bwMode="auto">
              <a:xfrm>
                <a:off x="1531938" y="2202470"/>
                <a:ext cx="30777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el-GR" altLang="zh-CN" sz="2449" dirty="0">
                    <a:solidFill>
                      <a:srgbClr val="000000"/>
                    </a:solidFill>
                    <a:latin typeface="楷体"/>
                    <a:ea typeface="楷体"/>
                  </a:rPr>
                  <a:t>Σ</a:t>
                </a:r>
                <a:endParaRPr lang="zh-CN" altLang="zh-CN" sz="1837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1787032" y="2396145"/>
                <a:ext cx="20518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en-US" sz="816" dirty="0">
                    <a:solidFill>
                      <a:srgbClr val="000000"/>
                    </a:solidFill>
                    <a:latin typeface="楷体"/>
                    <a:ea typeface="楷体"/>
                  </a:rPr>
                  <a:t>所有</a:t>
                </a:r>
              </a:p>
              <a:p>
                <a:pPr>
                  <a:buSzPct val="100000"/>
                </a:pPr>
                <a:r>
                  <a:rPr lang="zh-CN" altLang="en-US" sz="816" dirty="0">
                    <a:solidFill>
                      <a:srgbClr val="000000"/>
                    </a:solidFill>
                    <a:latin typeface="楷体"/>
                    <a:ea typeface="楷体"/>
                  </a:rPr>
                  <a:t>产品</a:t>
                </a:r>
                <a:endParaRPr lang="zh-CN" altLang="zh-CN" sz="816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</p:grpSp>
        <p:grpSp>
          <p:nvGrpSpPr>
            <p:cNvPr id="604208" name="Group 604207"/>
            <p:cNvGrpSpPr/>
            <p:nvPr>
              <p:custDataLst>
                <p:tags r:id="rId31"/>
              </p:custDataLst>
            </p:nvPr>
          </p:nvGrpSpPr>
          <p:grpSpPr>
            <a:xfrm>
              <a:off x="3086012" y="2250749"/>
              <a:ext cx="457200" cy="504369"/>
              <a:chOff x="2974976" y="2153258"/>
              <a:chExt cx="457200" cy="504369"/>
            </a:xfrm>
          </p:grpSpPr>
          <p:sp>
            <p:nvSpPr>
              <p:cNvPr id="4" name="Line 5"/>
              <p:cNvSpPr>
                <a:spLocks noChangeShapeType="1"/>
              </p:cNvSpPr>
              <p:nvPr/>
            </p:nvSpPr>
            <p:spPr bwMode="auto">
              <a:xfrm>
                <a:off x="2974976" y="2413608"/>
                <a:ext cx="457200" cy="0"/>
              </a:xfrm>
              <a:prstGeom prst="line">
                <a:avLst/>
              </a:prstGeom>
              <a:noFill/>
              <a:ln w="6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28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3113808" y="2442183"/>
                <a:ext cx="17953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algn="ctr"/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吨</a:t>
                </a:r>
                <a:endParaRPr lang="zh-CN" altLang="zh-CN" sz="1428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auto">
              <a:xfrm>
                <a:off x="3024040" y="2153258"/>
                <a:ext cx="35907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algn="ctr"/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收入</a:t>
                </a:r>
                <a:endParaRPr lang="zh-CN" altLang="zh-CN" sz="1428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</p:grpSp>
        <p:grpSp>
          <p:nvGrpSpPr>
            <p:cNvPr id="604233" name="Group 604232"/>
            <p:cNvGrpSpPr/>
            <p:nvPr>
              <p:custDataLst>
                <p:tags r:id="rId32"/>
              </p:custDataLst>
            </p:nvPr>
          </p:nvGrpSpPr>
          <p:grpSpPr>
            <a:xfrm>
              <a:off x="2016737" y="2191783"/>
              <a:ext cx="758825" cy="622300"/>
              <a:chOff x="2176214" y="2130239"/>
              <a:chExt cx="758825" cy="622300"/>
            </a:xfrm>
          </p:grpSpPr>
          <p:sp>
            <p:nvSpPr>
              <p:cNvPr id="604168" name="Rectangle 33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2176214" y="2130239"/>
                <a:ext cx="758825" cy="62230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accent4"/>
                </a:solidFill>
                <a:prstDash val="dash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566671"/>
                      </a:outerShdw>
                    </a:effectLst>
                  </a14:hiddenEffects>
                </a:ext>
              </a:extLst>
            </p:spPr>
            <p:txBody>
              <a:bodyPr wrap="none" lIns="73462" tIns="73462" rIns="73462" bIns="73462" anchor="ctr">
                <a:noAutofit/>
              </a:bodyPr>
              <a:lstStyle/>
              <a:p>
                <a:endParaRPr lang="en-US" sz="1428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auto">
              <a:xfrm>
                <a:off x="2345633" y="2304229"/>
                <a:ext cx="419987" cy="27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吨</a:t>
                </a:r>
                <a:r>
                  <a:rPr lang="zh-CN" altLang="en-US" sz="1428" baseline="-25000" dirty="0">
                    <a:solidFill>
                      <a:srgbClr val="000000"/>
                    </a:solidFill>
                    <a:latin typeface="楷体"/>
                    <a:ea typeface="楷体"/>
                  </a:rPr>
                  <a:t>产品</a:t>
                </a:r>
                <a:endParaRPr lang="zh-CN" altLang="zh-CN" sz="1428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</p:grpSp>
        <p:grpSp>
          <p:nvGrpSpPr>
            <p:cNvPr id="604228" name="Group 604227"/>
            <p:cNvGrpSpPr/>
            <p:nvPr>
              <p:custDataLst>
                <p:tags r:id="rId33"/>
              </p:custDataLst>
            </p:nvPr>
          </p:nvGrpSpPr>
          <p:grpSpPr>
            <a:xfrm>
              <a:off x="4400238" y="2191783"/>
              <a:ext cx="1063625" cy="622300"/>
              <a:chOff x="4425950" y="2105633"/>
              <a:chExt cx="1063625" cy="622300"/>
            </a:xfrm>
          </p:grpSpPr>
          <p:sp>
            <p:nvSpPr>
              <p:cNvPr id="604172" name="Rectangle 8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25950" y="2105633"/>
                <a:ext cx="1063625" cy="622300"/>
              </a:xfrm>
              <a:prstGeom prst="rect">
                <a:avLst/>
              </a:prstGeom>
              <a:noFill/>
              <a:ln w="19050">
                <a:solidFill>
                  <a:schemeClr val="accent4"/>
                </a:solidFill>
                <a:prstDash val="dash"/>
              </a:ln>
              <a:effectLst/>
            </p:spPr>
            <p:txBody>
              <a:bodyPr wrap="none" lIns="73462" tIns="73462" rIns="73462" bIns="73462" anchor="ctr">
                <a:noAutofit/>
              </a:bodyPr>
              <a:lstStyle/>
              <a:p>
                <a:endParaRPr lang="en-US" sz="1428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4598690" y="2201340"/>
                <a:ext cx="7181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产生的</a:t>
                </a:r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  <a:cs typeface="+mn-cs"/>
                  </a:rPr>
                  <a:t>能</a:t>
                </a:r>
                <a:br>
                  <a:rPr lang="en-US" altLang="zh-CN" sz="1428" dirty="0">
                    <a:solidFill>
                      <a:srgbClr val="000000"/>
                    </a:solidFill>
                    <a:latin typeface="楷体"/>
                    <a:ea typeface="楷体"/>
                    <a:cs typeface="+mn-cs"/>
                  </a:rPr>
                </a:br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  <a:cs typeface="+mn-cs"/>
                  </a:rPr>
                  <a:t>源设备</a:t>
                </a:r>
                <a:endParaRPr lang="zh-CN" altLang="zh-CN" sz="1428" dirty="0">
                  <a:solidFill>
                    <a:srgbClr val="000000"/>
                  </a:solidFill>
                  <a:latin typeface="楷体"/>
                  <a:ea typeface="楷体"/>
                  <a:cs typeface="+mn-cs"/>
                </a:endParaRPr>
              </a:p>
            </p:txBody>
          </p:sp>
        </p:grpSp>
        <p:grpSp>
          <p:nvGrpSpPr>
            <p:cNvPr id="604227" name="Group 604226"/>
            <p:cNvGrpSpPr/>
            <p:nvPr>
              <p:custDataLst>
                <p:tags r:id="rId34"/>
              </p:custDataLst>
            </p:nvPr>
          </p:nvGrpSpPr>
          <p:grpSpPr>
            <a:xfrm>
              <a:off x="3754326" y="2282985"/>
              <a:ext cx="562871" cy="439896"/>
              <a:chOff x="3863642" y="2202470"/>
              <a:chExt cx="562871" cy="439896"/>
            </a:xfrm>
          </p:grpSpPr>
          <p:sp>
            <p:nvSpPr>
              <p:cNvPr id="149" name="Rectangle 13"/>
              <p:cNvSpPr>
                <a:spLocks noChangeArrowheads="1"/>
              </p:cNvSpPr>
              <p:nvPr/>
            </p:nvSpPr>
            <p:spPr bwMode="auto">
              <a:xfrm>
                <a:off x="3863642" y="2202470"/>
                <a:ext cx="30777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el-GR" altLang="zh-CN" sz="2449" dirty="0">
                    <a:solidFill>
                      <a:srgbClr val="000000"/>
                    </a:solidFill>
                    <a:latin typeface="楷体"/>
                    <a:ea typeface="楷体"/>
                  </a:rPr>
                  <a:t>Σ</a:t>
                </a:r>
                <a:endParaRPr lang="zh-CN" altLang="zh-CN" sz="1837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  <p:sp>
            <p:nvSpPr>
              <p:cNvPr id="150" name="Rectangle 19"/>
              <p:cNvSpPr>
                <a:spLocks noChangeArrowheads="1"/>
              </p:cNvSpPr>
              <p:nvPr/>
            </p:nvSpPr>
            <p:spPr bwMode="auto">
              <a:xfrm>
                <a:off x="4118736" y="2396145"/>
                <a:ext cx="30777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en-US" sz="816" dirty="0">
                    <a:solidFill>
                      <a:srgbClr val="000000"/>
                    </a:solidFill>
                    <a:latin typeface="楷体"/>
                    <a:ea typeface="楷体"/>
                  </a:rPr>
                  <a:t>所有能</a:t>
                </a:r>
                <a:br>
                  <a:rPr lang="en-US" altLang="zh-CN" sz="816" dirty="0">
                    <a:solidFill>
                      <a:srgbClr val="000000"/>
                    </a:solidFill>
                    <a:latin typeface="楷体"/>
                    <a:ea typeface="楷体"/>
                  </a:rPr>
                </a:br>
                <a:r>
                  <a:rPr lang="zh-CN" altLang="en-US" sz="816" dirty="0">
                    <a:solidFill>
                      <a:srgbClr val="000000"/>
                    </a:solidFill>
                    <a:latin typeface="楷体"/>
                    <a:ea typeface="楷体"/>
                  </a:rPr>
                  <a:t>源介质</a:t>
                </a:r>
              </a:p>
            </p:txBody>
          </p:sp>
        </p:grpSp>
        <p:grpSp>
          <p:nvGrpSpPr>
            <p:cNvPr id="604214" name="Group 604213"/>
            <p:cNvGrpSpPr/>
            <p:nvPr>
              <p:custDataLst>
                <p:tags r:id="rId35"/>
              </p:custDataLst>
            </p:nvPr>
          </p:nvGrpSpPr>
          <p:grpSpPr>
            <a:xfrm>
              <a:off x="5774313" y="2250749"/>
              <a:ext cx="457200" cy="504369"/>
              <a:chOff x="5707857" y="2153258"/>
              <a:chExt cx="457200" cy="504369"/>
            </a:xfrm>
          </p:grpSpPr>
          <p:sp>
            <p:nvSpPr>
              <p:cNvPr id="152" name="Line 5"/>
              <p:cNvSpPr>
                <a:spLocks noChangeShapeType="1"/>
              </p:cNvSpPr>
              <p:nvPr/>
            </p:nvSpPr>
            <p:spPr bwMode="auto">
              <a:xfrm>
                <a:off x="5707857" y="2413608"/>
                <a:ext cx="457200" cy="0"/>
              </a:xfrm>
              <a:prstGeom prst="line">
                <a:avLst/>
              </a:prstGeom>
              <a:noFill/>
              <a:ln w="6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28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Rectangle 25"/>
              <p:cNvSpPr>
                <a:spLocks noChangeArrowheads="1"/>
              </p:cNvSpPr>
              <p:nvPr/>
            </p:nvSpPr>
            <p:spPr bwMode="auto">
              <a:xfrm>
                <a:off x="5756921" y="2442183"/>
                <a:ext cx="35907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algn="ctr"/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设备</a:t>
                </a:r>
              </a:p>
            </p:txBody>
          </p:sp>
          <p:sp>
            <p:nvSpPr>
              <p:cNvPr id="154" name="Rectangle 26"/>
              <p:cNvSpPr>
                <a:spLocks noChangeArrowheads="1"/>
              </p:cNvSpPr>
              <p:nvPr/>
            </p:nvSpPr>
            <p:spPr bwMode="auto">
              <a:xfrm>
                <a:off x="5756921" y="2153258"/>
                <a:ext cx="35907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algn="ctr"/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收入</a:t>
                </a:r>
                <a:endParaRPr lang="zh-CN" altLang="zh-CN" sz="1428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</p:grpSp>
        <p:sp>
          <p:nvSpPr>
            <p:cNvPr id="156" name="Rectangle 17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5529320" y="2395211"/>
              <a:ext cx="17953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r>
                <a:rPr lang="en-US" altLang="zh-CN" sz="1428" dirty="0">
                  <a:solidFill>
                    <a:srgbClr val="000000"/>
                  </a:solidFill>
                  <a:latin typeface="Symbol" pitchFamily="18" charset="2"/>
                </a:rPr>
                <a:t>×</a:t>
              </a:r>
              <a:endParaRPr lang="zh-CN" altLang="zh-CN" sz="1428" dirty="0">
                <a:solidFill>
                  <a:srgbClr val="000000"/>
                </a:solidFill>
              </a:endParaRPr>
            </a:p>
          </p:txBody>
        </p:sp>
        <p:grpSp>
          <p:nvGrpSpPr>
            <p:cNvPr id="159" name="Group 158"/>
            <p:cNvGrpSpPr/>
            <p:nvPr>
              <p:custDataLst>
                <p:tags r:id="rId37"/>
              </p:custDataLst>
            </p:nvPr>
          </p:nvGrpSpPr>
          <p:grpSpPr>
            <a:xfrm flipH="1" flipV="1">
              <a:off x="6146441" y="2175908"/>
              <a:ext cx="219075" cy="654051"/>
              <a:chOff x="1446213" y="2123095"/>
              <a:chExt cx="219075" cy="654051"/>
            </a:xfrm>
          </p:grpSpPr>
          <p:sp>
            <p:nvSpPr>
              <p:cNvPr id="160" name="Rectangle 10"/>
              <p:cNvSpPr>
                <a:spLocks noChangeArrowheads="1"/>
              </p:cNvSpPr>
              <p:nvPr/>
            </p:nvSpPr>
            <p:spPr bwMode="auto">
              <a:xfrm>
                <a:off x="1446213" y="2319945"/>
                <a:ext cx="219075" cy="312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zh-CN" sz="1837" dirty="0">
                    <a:solidFill>
                      <a:srgbClr val="000000"/>
                    </a:solidFill>
                    <a:latin typeface="Symbol" pitchFamily="18" charset="2"/>
                  </a:rPr>
                  <a:t>ê</a:t>
                </a:r>
                <a:endParaRPr lang="zh-CN" altLang="zh-CN" sz="1837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1446213" y="2123095"/>
                <a:ext cx="219075" cy="654051"/>
                <a:chOff x="1446213" y="2123095"/>
                <a:chExt cx="219075" cy="654051"/>
              </a:xfrm>
            </p:grpSpPr>
            <p:sp>
              <p:nvSpPr>
                <p:cNvPr id="162" name="Rectangle 11"/>
                <p:cNvSpPr>
                  <a:spLocks noChangeArrowheads="1"/>
                </p:cNvSpPr>
                <p:nvPr/>
              </p:nvSpPr>
              <p:spPr bwMode="auto">
                <a:xfrm>
                  <a:off x="1446213" y="2464408"/>
                  <a:ext cx="219075" cy="312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zh-CN" sz="1837" dirty="0">
                      <a:solidFill>
                        <a:srgbClr val="000000"/>
                      </a:solidFill>
                      <a:latin typeface="Symbol" pitchFamily="18" charset="2"/>
                    </a:rPr>
                    <a:t>ë</a:t>
                  </a:r>
                  <a:endParaRPr lang="zh-CN" altLang="zh-CN" sz="1837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" name="Rectangle 12"/>
                <p:cNvSpPr>
                  <a:spLocks noChangeArrowheads="1"/>
                </p:cNvSpPr>
                <p:nvPr/>
              </p:nvSpPr>
              <p:spPr bwMode="auto">
                <a:xfrm>
                  <a:off x="1446213" y="2123095"/>
                  <a:ext cx="219075" cy="312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zh-CN" sz="1837" dirty="0">
                      <a:solidFill>
                        <a:srgbClr val="000000"/>
                      </a:solidFill>
                      <a:latin typeface="Symbol" pitchFamily="18" charset="2"/>
                    </a:rPr>
                    <a:t>é</a:t>
                  </a:r>
                  <a:endParaRPr lang="zh-CN" altLang="zh-CN" sz="1837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04243" name="Group 604242"/>
          <p:cNvGrpSpPr/>
          <p:nvPr/>
        </p:nvGrpSpPr>
        <p:grpSpPr>
          <a:xfrm>
            <a:off x="1586107" y="3366538"/>
            <a:ext cx="7726675" cy="792184"/>
            <a:chOff x="1102586" y="2977902"/>
            <a:chExt cx="7572857" cy="776414"/>
          </a:xfrm>
        </p:grpSpPr>
        <p:sp>
          <p:nvSpPr>
            <p:cNvPr id="604242" name="Rectangle 604241"/>
            <p:cNvSpPr/>
            <p:nvPr>
              <p:custDataLst>
                <p:tags r:id="rId6"/>
              </p:custDataLst>
            </p:nvPr>
          </p:nvSpPr>
          <p:spPr>
            <a:xfrm>
              <a:off x="1403082" y="2977902"/>
              <a:ext cx="2194560" cy="77641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7" dirty="0">
                <a:solidFill>
                  <a:srgbClr val="000000"/>
                </a:solidFill>
              </a:endParaRPr>
            </a:p>
          </p:txBody>
        </p:sp>
        <p:sp>
          <p:nvSpPr>
            <p:cNvPr id="171" name="Rectangle 1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1102586" y="3225244"/>
              <a:ext cx="106362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/>
            <a:p>
              <a:pPr marL="327185" indent="-327185" defTabSz="968596" eaLnBrk="0" hangingPunct="0">
                <a:buClr>
                  <a:srgbClr val="352A49"/>
                </a:buClr>
                <a:buSzPct val="80000"/>
              </a:pPr>
              <a:r>
                <a:rPr lang="en-US" sz="1428" dirty="0">
                  <a:solidFill>
                    <a:srgbClr val="000000"/>
                  </a:solidFill>
                  <a:cs typeface="Arial" charset="0"/>
                </a:rPr>
                <a:t>–</a:t>
              </a:r>
            </a:p>
          </p:txBody>
        </p:sp>
        <p:grpSp>
          <p:nvGrpSpPr>
            <p:cNvPr id="172" name="Group 171"/>
            <p:cNvGrpSpPr/>
            <p:nvPr>
              <p:custDataLst>
                <p:tags r:id="rId8"/>
              </p:custDataLst>
            </p:nvPr>
          </p:nvGrpSpPr>
          <p:grpSpPr>
            <a:xfrm>
              <a:off x="1313112" y="3032363"/>
              <a:ext cx="219075" cy="654051"/>
              <a:chOff x="1446213" y="2123095"/>
              <a:chExt cx="219075" cy="654051"/>
            </a:xfrm>
          </p:grpSpPr>
          <p:sp>
            <p:nvSpPr>
              <p:cNvPr id="201" name="Rectangle 10"/>
              <p:cNvSpPr>
                <a:spLocks noChangeArrowheads="1"/>
              </p:cNvSpPr>
              <p:nvPr/>
            </p:nvSpPr>
            <p:spPr bwMode="auto">
              <a:xfrm>
                <a:off x="1446213" y="2319945"/>
                <a:ext cx="219075" cy="312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zh-CN" sz="1837" dirty="0">
                    <a:solidFill>
                      <a:srgbClr val="000000"/>
                    </a:solidFill>
                    <a:latin typeface="Symbol" pitchFamily="18" charset="2"/>
                  </a:rPr>
                  <a:t>ê</a:t>
                </a:r>
                <a:endParaRPr lang="zh-CN" altLang="zh-CN" sz="1837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1446213" y="2123095"/>
                <a:ext cx="219075" cy="654051"/>
                <a:chOff x="1446213" y="2123095"/>
                <a:chExt cx="219075" cy="654051"/>
              </a:xfrm>
            </p:grpSpPr>
            <p:sp>
              <p:nvSpPr>
                <p:cNvPr id="203" name="Rectangle 11"/>
                <p:cNvSpPr>
                  <a:spLocks noChangeArrowheads="1"/>
                </p:cNvSpPr>
                <p:nvPr/>
              </p:nvSpPr>
              <p:spPr bwMode="auto">
                <a:xfrm>
                  <a:off x="1446213" y="2464408"/>
                  <a:ext cx="219075" cy="312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zh-CN" sz="1837" dirty="0">
                      <a:solidFill>
                        <a:srgbClr val="000000"/>
                      </a:solidFill>
                      <a:latin typeface="Symbol" pitchFamily="18" charset="2"/>
                    </a:rPr>
                    <a:t>ë</a:t>
                  </a:r>
                  <a:endParaRPr lang="zh-CN" altLang="zh-CN" sz="1837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12"/>
                <p:cNvSpPr>
                  <a:spLocks noChangeArrowheads="1"/>
                </p:cNvSpPr>
                <p:nvPr/>
              </p:nvSpPr>
              <p:spPr bwMode="auto">
                <a:xfrm>
                  <a:off x="1446213" y="2123095"/>
                  <a:ext cx="219075" cy="312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zh-CN" sz="1837" dirty="0">
                      <a:solidFill>
                        <a:srgbClr val="000000"/>
                      </a:solidFill>
                      <a:latin typeface="Symbol" pitchFamily="18" charset="2"/>
                    </a:rPr>
                    <a:t>é</a:t>
                  </a:r>
                  <a:endParaRPr lang="zh-CN" altLang="zh-CN" sz="1837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73" name="Rectangle 1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643837" y="3251666"/>
              <a:ext cx="977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r>
                <a:rPr lang="zh-CN" altLang="zh-CN" sz="1428" dirty="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zh-CN" altLang="zh-CN" sz="1428" dirty="0">
                <a:solidFill>
                  <a:srgbClr val="000000"/>
                </a:solidFill>
              </a:endParaRPr>
            </a:p>
          </p:txBody>
        </p:sp>
        <p:grpSp>
          <p:nvGrpSpPr>
            <p:cNvPr id="604234" name="Group 604233"/>
            <p:cNvGrpSpPr/>
            <p:nvPr>
              <p:custDataLst>
                <p:tags r:id="rId10"/>
              </p:custDataLst>
            </p:nvPr>
          </p:nvGrpSpPr>
          <p:grpSpPr>
            <a:xfrm>
              <a:off x="1403082" y="3052682"/>
              <a:ext cx="2140130" cy="622300"/>
              <a:chOff x="1562559" y="2991138"/>
              <a:chExt cx="2140130" cy="622300"/>
            </a:xfrm>
          </p:grpSpPr>
          <p:sp>
            <p:nvSpPr>
              <p:cNvPr id="174" name="Rectangle 17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000496" y="3190122"/>
                <a:ext cx="17953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en-US" altLang="zh-CN" sz="1428" dirty="0">
                    <a:solidFill>
                      <a:srgbClr val="000000"/>
                    </a:solidFill>
                    <a:latin typeface="Symbol" pitchFamily="18" charset="2"/>
                  </a:rPr>
                  <a:t>×</a:t>
                </a:r>
                <a:endParaRPr lang="zh-CN" altLang="zh-CN" sz="1428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75" name="Group 174"/>
              <p:cNvGrpSpPr/>
              <p:nvPr>
                <p:custDataLst>
                  <p:tags r:id="rId24"/>
                </p:custDataLst>
              </p:nvPr>
            </p:nvGrpSpPr>
            <p:grpSpPr>
              <a:xfrm>
                <a:off x="1562559" y="3077896"/>
                <a:ext cx="562871" cy="439896"/>
                <a:chOff x="1531938" y="2202470"/>
                <a:chExt cx="562871" cy="439896"/>
              </a:xfrm>
            </p:grpSpPr>
            <p:sp>
              <p:nvSpPr>
                <p:cNvPr id="199" name="Rectangle 13"/>
                <p:cNvSpPr>
                  <a:spLocks noChangeArrowheads="1"/>
                </p:cNvSpPr>
                <p:nvPr/>
              </p:nvSpPr>
              <p:spPr bwMode="auto">
                <a:xfrm>
                  <a:off x="1531938" y="2202470"/>
                  <a:ext cx="307777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el-GR" altLang="zh-CN" sz="2449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  <a:t>Σ</a:t>
                  </a:r>
                  <a:endParaRPr lang="zh-CN" altLang="zh-CN" sz="1837" dirty="0">
                    <a:solidFill>
                      <a:srgbClr val="000000"/>
                    </a:solidFill>
                    <a:latin typeface="楷体"/>
                    <a:ea typeface="楷体"/>
                  </a:endParaRPr>
                </a:p>
              </p:txBody>
            </p:sp>
            <p:sp>
              <p:nvSpPr>
                <p:cNvPr id="200" name="Rectangle 19"/>
                <p:cNvSpPr>
                  <a:spLocks noChangeArrowheads="1"/>
                </p:cNvSpPr>
                <p:nvPr/>
              </p:nvSpPr>
              <p:spPr bwMode="auto">
                <a:xfrm>
                  <a:off x="1787032" y="2396145"/>
                  <a:ext cx="307777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en-US" sz="816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  <a:t>所有原</a:t>
                  </a:r>
                  <a:br>
                    <a:rPr lang="en-US" altLang="zh-CN" sz="816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</a:br>
                  <a:r>
                    <a:rPr lang="zh-CN" altLang="en-US" sz="816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  <a:t>材料</a:t>
                  </a:r>
                  <a:endParaRPr lang="zh-CN" altLang="zh-CN" sz="816" dirty="0">
                    <a:solidFill>
                      <a:srgbClr val="000000"/>
                    </a:solidFill>
                    <a:latin typeface="楷体"/>
                    <a:ea typeface="楷体"/>
                  </a:endParaRPr>
                </a:p>
              </p:txBody>
            </p:sp>
          </p:grpSp>
          <p:grpSp>
            <p:nvGrpSpPr>
              <p:cNvPr id="176" name="Group 175"/>
              <p:cNvGrpSpPr/>
              <p:nvPr>
                <p:custDataLst>
                  <p:tags r:id="rId25"/>
                </p:custDataLst>
              </p:nvPr>
            </p:nvGrpSpPr>
            <p:grpSpPr>
              <a:xfrm>
                <a:off x="3245489" y="3045660"/>
                <a:ext cx="457200" cy="504369"/>
                <a:chOff x="2974976" y="2153258"/>
                <a:chExt cx="457200" cy="504369"/>
              </a:xfrm>
            </p:grpSpPr>
            <p:sp>
              <p:nvSpPr>
                <p:cNvPr id="196" name="Line 5"/>
                <p:cNvSpPr>
                  <a:spLocks noChangeShapeType="1"/>
                </p:cNvSpPr>
                <p:nvPr/>
              </p:nvSpPr>
              <p:spPr bwMode="auto">
                <a:xfrm>
                  <a:off x="2974976" y="2413608"/>
                  <a:ext cx="457200" cy="0"/>
                </a:xfrm>
                <a:prstGeom prst="line">
                  <a:avLst/>
                </a:prstGeom>
                <a:noFill/>
                <a:ln w="6">
                  <a:solidFill>
                    <a:schemeClr val="accent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97" tIns="46649" rIns="93297" bIns="4664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28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Rectangle 25"/>
                <p:cNvSpPr>
                  <a:spLocks noChangeArrowheads="1"/>
                </p:cNvSpPr>
                <p:nvPr/>
              </p:nvSpPr>
              <p:spPr bwMode="auto">
                <a:xfrm>
                  <a:off x="3113808" y="2442183"/>
                  <a:ext cx="17953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algn="ctr"/>
                  <a:r>
                    <a:rPr lang="zh-CN" altLang="en-US" sz="1428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  <a:t>吨</a:t>
                  </a:r>
                  <a:endParaRPr lang="zh-CN" altLang="zh-CN" sz="1428" dirty="0">
                    <a:solidFill>
                      <a:srgbClr val="000000"/>
                    </a:solidFill>
                    <a:latin typeface="楷体"/>
                    <a:ea typeface="楷体"/>
                  </a:endParaRPr>
                </a:p>
              </p:txBody>
            </p:sp>
            <p:sp>
              <p:nvSpPr>
                <p:cNvPr id="198" name="Rectangle 26"/>
                <p:cNvSpPr>
                  <a:spLocks noChangeArrowheads="1"/>
                </p:cNvSpPr>
                <p:nvPr/>
              </p:nvSpPr>
              <p:spPr bwMode="auto">
                <a:xfrm>
                  <a:off x="3024040" y="2153258"/>
                  <a:ext cx="359073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algn="ctr"/>
                  <a:r>
                    <a:rPr lang="zh-CN" altLang="en-US" sz="1428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  <a:t>成本</a:t>
                  </a:r>
                </a:p>
              </p:txBody>
            </p:sp>
          </p:grpSp>
          <p:grpSp>
            <p:nvGrpSpPr>
              <p:cNvPr id="604232" name="Group 604231"/>
              <p:cNvGrpSpPr/>
              <p:nvPr/>
            </p:nvGrpSpPr>
            <p:grpSpPr>
              <a:xfrm>
                <a:off x="2176214" y="2991138"/>
                <a:ext cx="758825" cy="622300"/>
                <a:chOff x="2176214" y="2991138"/>
                <a:chExt cx="758825" cy="622300"/>
              </a:xfrm>
            </p:grpSpPr>
            <p:sp>
              <p:nvSpPr>
                <p:cNvPr id="194" name="Rectangle 33"/>
                <p:cNvSpPr>
                  <a:spLocks noChangeArrowheads="1"/>
                </p:cNvSpPr>
                <p:nvPr>
                  <p:custDataLst>
                    <p:tags r:id="rId26"/>
                  </p:custDataLst>
                </p:nvPr>
              </p:nvSpPr>
              <p:spPr bwMode="gray">
                <a:xfrm>
                  <a:off x="2176214" y="2991138"/>
                  <a:ext cx="758825" cy="622300"/>
                </a:xfrm>
                <a:prstGeom prst="rect">
                  <a:avLst/>
                </a:prstGeom>
                <a:solidFill>
                  <a:schemeClr val="bg1"/>
                </a:solidFill>
                <a:ln w="19050" algn="ctr">
                  <a:solidFill>
                    <a:schemeClr val="accent4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566671"/>
                        </a:outerShdw>
                      </a:effectLst>
                    </a14:hiddenEffects>
                  </a:ext>
                </a:extLst>
              </p:spPr>
              <p:txBody>
                <a:bodyPr wrap="none" lIns="73462" tIns="73462" rIns="73462" bIns="73462" anchor="ctr">
                  <a:noAutofit/>
                </a:bodyPr>
                <a:lstStyle/>
                <a:p>
                  <a:endParaRPr lang="en-US" sz="1428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5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5633" y="3144024"/>
                  <a:ext cx="540212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en-US" sz="1428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  <a:t>吨</a:t>
                  </a:r>
                  <a:r>
                    <a:rPr lang="zh-CN" altLang="en-US" sz="1428" baseline="-25000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  <a:t>所有原</a:t>
                  </a:r>
                  <a:br>
                    <a:rPr lang="zh-CN" altLang="en-US" sz="1428" baseline="-25000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</a:br>
                  <a:r>
                    <a:rPr lang="zh-CN" altLang="en-US" sz="1428" baseline="-25000" dirty="0">
                      <a:solidFill>
                        <a:srgbClr val="000000"/>
                      </a:solidFill>
                      <a:latin typeface="楷体"/>
                      <a:ea typeface="楷体"/>
                    </a:rPr>
                    <a:t>   材料</a:t>
                  </a:r>
                </a:p>
              </p:txBody>
            </p:sp>
          </p:grpSp>
        </p:grpSp>
        <p:grpSp>
          <p:nvGrpSpPr>
            <p:cNvPr id="178" name="Group 177"/>
            <p:cNvGrpSpPr/>
            <p:nvPr>
              <p:custDataLst>
                <p:tags r:id="rId11"/>
              </p:custDataLst>
            </p:nvPr>
          </p:nvGrpSpPr>
          <p:grpSpPr>
            <a:xfrm>
              <a:off x="4400238" y="3048238"/>
              <a:ext cx="1063625" cy="622300"/>
              <a:chOff x="4425950" y="2105633"/>
              <a:chExt cx="1063625" cy="622300"/>
            </a:xfrm>
          </p:grpSpPr>
          <p:sp>
            <p:nvSpPr>
              <p:cNvPr id="192" name="Rectangle 8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25950" y="2105633"/>
                <a:ext cx="1063625" cy="622300"/>
              </a:xfrm>
              <a:prstGeom prst="rect">
                <a:avLst/>
              </a:prstGeom>
              <a:noFill/>
              <a:ln w="19050">
                <a:solidFill>
                  <a:schemeClr val="accent4"/>
                </a:solidFill>
                <a:prstDash val="dash"/>
              </a:ln>
              <a:effectLst/>
            </p:spPr>
            <p:txBody>
              <a:bodyPr wrap="none" lIns="73462" tIns="73462" rIns="73462" bIns="73462" anchor="ctr">
                <a:noAutofit/>
              </a:bodyPr>
              <a:lstStyle/>
              <a:p>
                <a:endParaRPr lang="en-US" sz="1428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" name="Rectangle 36"/>
              <p:cNvSpPr>
                <a:spLocks noChangeArrowheads="1"/>
              </p:cNvSpPr>
              <p:nvPr/>
            </p:nvSpPr>
            <p:spPr bwMode="auto">
              <a:xfrm>
                <a:off x="4598690" y="2201340"/>
                <a:ext cx="7181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消耗的</a:t>
                </a:r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  <a:cs typeface="+mn-cs"/>
                  </a:rPr>
                  <a:t>能</a:t>
                </a:r>
                <a:br>
                  <a:rPr lang="en-US" altLang="zh-CN" sz="1428" dirty="0">
                    <a:solidFill>
                      <a:srgbClr val="000000"/>
                    </a:solidFill>
                    <a:latin typeface="楷体"/>
                    <a:ea typeface="楷体"/>
                    <a:cs typeface="+mn-cs"/>
                  </a:rPr>
                </a:br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  <a:cs typeface="+mn-cs"/>
                  </a:rPr>
                  <a:t>源设备</a:t>
                </a:r>
                <a:endParaRPr lang="zh-CN" altLang="zh-CN" sz="1428" dirty="0">
                  <a:solidFill>
                    <a:srgbClr val="000000"/>
                  </a:solidFill>
                  <a:latin typeface="楷体"/>
                  <a:ea typeface="楷体"/>
                  <a:cs typeface="+mn-cs"/>
                </a:endParaRPr>
              </a:p>
            </p:txBody>
          </p:sp>
        </p:grpSp>
        <p:grpSp>
          <p:nvGrpSpPr>
            <p:cNvPr id="179" name="Group 178"/>
            <p:cNvGrpSpPr/>
            <p:nvPr>
              <p:custDataLst>
                <p:tags r:id="rId12"/>
              </p:custDataLst>
            </p:nvPr>
          </p:nvGrpSpPr>
          <p:grpSpPr>
            <a:xfrm>
              <a:off x="3754326" y="3139440"/>
              <a:ext cx="562871" cy="439896"/>
              <a:chOff x="3863642" y="2202470"/>
              <a:chExt cx="562871" cy="439896"/>
            </a:xfrm>
          </p:grpSpPr>
          <p:sp>
            <p:nvSpPr>
              <p:cNvPr id="190" name="Rectangle 13"/>
              <p:cNvSpPr>
                <a:spLocks noChangeArrowheads="1"/>
              </p:cNvSpPr>
              <p:nvPr/>
            </p:nvSpPr>
            <p:spPr bwMode="auto">
              <a:xfrm>
                <a:off x="3863642" y="2202470"/>
                <a:ext cx="30777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el-GR" altLang="zh-CN" sz="2449" dirty="0">
                    <a:solidFill>
                      <a:srgbClr val="000000"/>
                    </a:solidFill>
                    <a:latin typeface="楷体"/>
                    <a:ea typeface="楷体"/>
                  </a:rPr>
                  <a:t>Σ</a:t>
                </a:r>
                <a:endParaRPr lang="zh-CN" altLang="zh-CN" sz="1837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  <p:sp>
            <p:nvSpPr>
              <p:cNvPr id="191" name="Rectangle 19"/>
              <p:cNvSpPr>
                <a:spLocks noChangeArrowheads="1"/>
              </p:cNvSpPr>
              <p:nvPr/>
            </p:nvSpPr>
            <p:spPr bwMode="auto">
              <a:xfrm>
                <a:off x="4118736" y="2396145"/>
                <a:ext cx="30777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en-US" sz="816" dirty="0">
                    <a:solidFill>
                      <a:srgbClr val="000000"/>
                    </a:solidFill>
                    <a:latin typeface="楷体"/>
                    <a:ea typeface="楷体"/>
                  </a:rPr>
                  <a:t>所有能</a:t>
                </a:r>
                <a:br>
                  <a:rPr lang="en-US" altLang="zh-CN" sz="816" dirty="0">
                    <a:solidFill>
                      <a:srgbClr val="000000"/>
                    </a:solidFill>
                    <a:latin typeface="楷体"/>
                    <a:ea typeface="楷体"/>
                  </a:rPr>
                </a:br>
                <a:r>
                  <a:rPr lang="zh-CN" altLang="en-US" sz="816" dirty="0">
                    <a:solidFill>
                      <a:srgbClr val="000000"/>
                    </a:solidFill>
                    <a:latin typeface="楷体"/>
                    <a:ea typeface="楷体"/>
                  </a:rPr>
                  <a:t>源介质</a:t>
                </a:r>
              </a:p>
            </p:txBody>
          </p:sp>
        </p:grpSp>
        <p:grpSp>
          <p:nvGrpSpPr>
            <p:cNvPr id="180" name="Group 179"/>
            <p:cNvGrpSpPr/>
            <p:nvPr>
              <p:custDataLst>
                <p:tags r:id="rId13"/>
              </p:custDataLst>
            </p:nvPr>
          </p:nvGrpSpPr>
          <p:grpSpPr>
            <a:xfrm>
              <a:off x="5774313" y="3107204"/>
              <a:ext cx="457200" cy="504369"/>
              <a:chOff x="5707857" y="2153258"/>
              <a:chExt cx="457200" cy="504369"/>
            </a:xfrm>
          </p:grpSpPr>
          <p:sp>
            <p:nvSpPr>
              <p:cNvPr id="187" name="Line 5"/>
              <p:cNvSpPr>
                <a:spLocks noChangeShapeType="1"/>
              </p:cNvSpPr>
              <p:nvPr/>
            </p:nvSpPr>
            <p:spPr bwMode="auto">
              <a:xfrm>
                <a:off x="5707857" y="2413608"/>
                <a:ext cx="457200" cy="0"/>
              </a:xfrm>
              <a:prstGeom prst="line">
                <a:avLst/>
              </a:prstGeom>
              <a:noFill/>
              <a:ln w="6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28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Rectangle 25"/>
              <p:cNvSpPr>
                <a:spLocks noChangeArrowheads="1"/>
              </p:cNvSpPr>
              <p:nvPr/>
            </p:nvSpPr>
            <p:spPr bwMode="auto">
              <a:xfrm>
                <a:off x="5756921" y="2442183"/>
                <a:ext cx="35907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algn="ctr"/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设备</a:t>
                </a:r>
              </a:p>
            </p:txBody>
          </p:sp>
          <p:sp>
            <p:nvSpPr>
              <p:cNvPr id="189" name="Rectangle 26"/>
              <p:cNvSpPr>
                <a:spLocks noChangeArrowheads="1"/>
              </p:cNvSpPr>
              <p:nvPr/>
            </p:nvSpPr>
            <p:spPr bwMode="auto">
              <a:xfrm>
                <a:off x="5756921" y="2153258"/>
                <a:ext cx="35907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algn="ctr"/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成本</a:t>
                </a:r>
              </a:p>
            </p:txBody>
          </p:sp>
        </p:grpSp>
        <p:sp>
          <p:nvSpPr>
            <p:cNvPr id="181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529320" y="3251666"/>
              <a:ext cx="17953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r>
                <a:rPr lang="en-US" altLang="zh-CN" sz="1428" dirty="0">
                  <a:solidFill>
                    <a:srgbClr val="000000"/>
                  </a:solidFill>
                  <a:latin typeface="Symbol" pitchFamily="18" charset="2"/>
                </a:rPr>
                <a:t>×</a:t>
              </a:r>
              <a:endParaRPr lang="zh-CN" altLang="zh-CN" sz="1428" dirty="0">
                <a:solidFill>
                  <a:srgbClr val="000000"/>
                </a:solidFill>
              </a:endParaRPr>
            </a:p>
          </p:txBody>
        </p:sp>
        <p:grpSp>
          <p:nvGrpSpPr>
            <p:cNvPr id="182" name="Group 181"/>
            <p:cNvGrpSpPr/>
            <p:nvPr>
              <p:custDataLst>
                <p:tags r:id="rId15"/>
              </p:custDataLst>
            </p:nvPr>
          </p:nvGrpSpPr>
          <p:grpSpPr>
            <a:xfrm flipH="1" flipV="1">
              <a:off x="8456368" y="3032363"/>
              <a:ext cx="219075" cy="654051"/>
              <a:chOff x="1446213" y="2123095"/>
              <a:chExt cx="219075" cy="654051"/>
            </a:xfrm>
          </p:grpSpPr>
          <p:sp>
            <p:nvSpPr>
              <p:cNvPr id="183" name="Rectangle 10"/>
              <p:cNvSpPr>
                <a:spLocks noChangeArrowheads="1"/>
              </p:cNvSpPr>
              <p:nvPr/>
            </p:nvSpPr>
            <p:spPr bwMode="auto">
              <a:xfrm>
                <a:off x="1446213" y="2319945"/>
                <a:ext cx="219075" cy="312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zh-CN" sz="1837" dirty="0">
                    <a:solidFill>
                      <a:srgbClr val="000000"/>
                    </a:solidFill>
                    <a:latin typeface="Symbol" pitchFamily="18" charset="2"/>
                  </a:rPr>
                  <a:t>ê</a:t>
                </a:r>
                <a:endParaRPr lang="zh-CN" altLang="zh-CN" sz="1837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1446213" y="2123095"/>
                <a:ext cx="219075" cy="654051"/>
                <a:chOff x="1446213" y="2123095"/>
                <a:chExt cx="219075" cy="654051"/>
              </a:xfrm>
            </p:grpSpPr>
            <p:sp>
              <p:nvSpPr>
                <p:cNvPr id="185" name="Rectangle 11"/>
                <p:cNvSpPr>
                  <a:spLocks noChangeArrowheads="1"/>
                </p:cNvSpPr>
                <p:nvPr/>
              </p:nvSpPr>
              <p:spPr bwMode="auto">
                <a:xfrm>
                  <a:off x="1446213" y="2464408"/>
                  <a:ext cx="219075" cy="312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zh-CN" sz="1837" dirty="0">
                      <a:solidFill>
                        <a:srgbClr val="000000"/>
                      </a:solidFill>
                      <a:latin typeface="Symbol" pitchFamily="18" charset="2"/>
                    </a:rPr>
                    <a:t>ë</a:t>
                  </a:r>
                  <a:endParaRPr lang="zh-CN" altLang="zh-CN" sz="1837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Rectangle 12"/>
                <p:cNvSpPr>
                  <a:spLocks noChangeArrowheads="1"/>
                </p:cNvSpPr>
                <p:nvPr/>
              </p:nvSpPr>
              <p:spPr bwMode="auto">
                <a:xfrm>
                  <a:off x="1446213" y="2123095"/>
                  <a:ext cx="219075" cy="312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r>
                    <a:rPr lang="zh-CN" altLang="zh-CN" sz="1837" dirty="0">
                      <a:solidFill>
                        <a:srgbClr val="000000"/>
                      </a:solidFill>
                      <a:latin typeface="Symbol" pitchFamily="18" charset="2"/>
                    </a:rPr>
                    <a:t>é</a:t>
                  </a:r>
                  <a:endParaRPr lang="zh-CN" altLang="zh-CN" sz="1837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09" name="Rectangle 1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7872014" y="3251666"/>
              <a:ext cx="17953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r>
                <a:rPr lang="en-US" altLang="zh-CN" sz="1428" dirty="0">
                  <a:solidFill>
                    <a:srgbClr val="000000"/>
                  </a:solidFill>
                  <a:latin typeface="Symbol" pitchFamily="18" charset="2"/>
                </a:rPr>
                <a:t>×</a:t>
              </a:r>
              <a:endParaRPr lang="zh-CN" altLang="zh-CN" sz="1428" dirty="0">
                <a:solidFill>
                  <a:srgbClr val="000000"/>
                </a:solidFill>
              </a:endParaRPr>
            </a:p>
          </p:txBody>
        </p:sp>
        <p:grpSp>
          <p:nvGrpSpPr>
            <p:cNvPr id="210" name="Group 209"/>
            <p:cNvGrpSpPr/>
            <p:nvPr>
              <p:custDataLst>
                <p:tags r:id="rId17"/>
              </p:custDataLst>
            </p:nvPr>
          </p:nvGrpSpPr>
          <p:grpSpPr>
            <a:xfrm>
              <a:off x="6398909" y="3139440"/>
              <a:ext cx="562871" cy="439896"/>
              <a:chOff x="1531938" y="2202470"/>
              <a:chExt cx="562871" cy="439896"/>
            </a:xfrm>
          </p:grpSpPr>
          <p:sp>
            <p:nvSpPr>
              <p:cNvPr id="218" name="Rectangle 13"/>
              <p:cNvSpPr>
                <a:spLocks noChangeArrowheads="1"/>
              </p:cNvSpPr>
              <p:nvPr/>
            </p:nvSpPr>
            <p:spPr bwMode="auto">
              <a:xfrm>
                <a:off x="1531938" y="2202470"/>
                <a:ext cx="30777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el-GR" altLang="zh-CN" sz="2449" dirty="0">
                    <a:solidFill>
                      <a:srgbClr val="000000"/>
                    </a:solidFill>
                    <a:latin typeface="楷体"/>
                    <a:ea typeface="楷体"/>
                  </a:rPr>
                  <a:t>Σ</a:t>
                </a:r>
                <a:endParaRPr lang="zh-CN" altLang="zh-CN" sz="1837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  <p:sp>
            <p:nvSpPr>
              <p:cNvPr id="219" name="Rectangle 19"/>
              <p:cNvSpPr>
                <a:spLocks noChangeArrowheads="1"/>
              </p:cNvSpPr>
              <p:nvPr/>
            </p:nvSpPr>
            <p:spPr bwMode="auto">
              <a:xfrm>
                <a:off x="1787032" y="2396145"/>
                <a:ext cx="30777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en-US" sz="816" dirty="0">
                    <a:solidFill>
                      <a:srgbClr val="000000"/>
                    </a:solidFill>
                    <a:latin typeface="楷体"/>
                    <a:ea typeface="楷体"/>
                  </a:rPr>
                  <a:t>所有废</a:t>
                </a:r>
                <a:br>
                  <a:rPr lang="en-US" altLang="zh-CN" sz="816" dirty="0">
                    <a:solidFill>
                      <a:srgbClr val="000000"/>
                    </a:solidFill>
                    <a:latin typeface="楷体"/>
                    <a:ea typeface="楷体"/>
                  </a:rPr>
                </a:br>
                <a:r>
                  <a:rPr lang="zh-CN" altLang="en-US" sz="816" dirty="0">
                    <a:solidFill>
                      <a:srgbClr val="000000"/>
                    </a:solidFill>
                    <a:latin typeface="楷体"/>
                    <a:ea typeface="楷体"/>
                  </a:rPr>
                  <a:t>料类型</a:t>
                </a:r>
                <a:endParaRPr lang="zh-CN" altLang="zh-CN" sz="816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</p:grpSp>
        <p:grpSp>
          <p:nvGrpSpPr>
            <p:cNvPr id="211" name="Group 210"/>
            <p:cNvGrpSpPr/>
            <p:nvPr>
              <p:custDataLst>
                <p:tags r:id="rId18"/>
              </p:custDataLst>
            </p:nvPr>
          </p:nvGrpSpPr>
          <p:grpSpPr>
            <a:xfrm>
              <a:off x="8117007" y="3107204"/>
              <a:ext cx="457200" cy="504369"/>
              <a:chOff x="2974976" y="2153258"/>
              <a:chExt cx="457200" cy="504369"/>
            </a:xfrm>
          </p:grpSpPr>
          <p:sp>
            <p:nvSpPr>
              <p:cNvPr id="215" name="Line 5"/>
              <p:cNvSpPr>
                <a:spLocks noChangeShapeType="1"/>
              </p:cNvSpPr>
              <p:nvPr/>
            </p:nvSpPr>
            <p:spPr bwMode="auto">
              <a:xfrm>
                <a:off x="2974976" y="2413608"/>
                <a:ext cx="457200" cy="0"/>
              </a:xfrm>
              <a:prstGeom prst="line">
                <a:avLst/>
              </a:prstGeom>
              <a:noFill/>
              <a:ln w="6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28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Rectangle 25"/>
              <p:cNvSpPr>
                <a:spLocks noChangeArrowheads="1"/>
              </p:cNvSpPr>
              <p:nvPr/>
            </p:nvSpPr>
            <p:spPr bwMode="auto">
              <a:xfrm>
                <a:off x="3113808" y="2442183"/>
                <a:ext cx="17953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algn="ctr"/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吨</a:t>
                </a:r>
                <a:endParaRPr lang="zh-CN" altLang="zh-CN" sz="1428" dirty="0">
                  <a:solidFill>
                    <a:srgbClr val="000000"/>
                  </a:solidFill>
                  <a:latin typeface="楷体"/>
                  <a:ea typeface="楷体"/>
                </a:endParaRPr>
              </a:p>
            </p:txBody>
          </p:sp>
          <p:sp>
            <p:nvSpPr>
              <p:cNvPr id="217" name="Rectangle 26"/>
              <p:cNvSpPr>
                <a:spLocks noChangeArrowheads="1"/>
              </p:cNvSpPr>
              <p:nvPr/>
            </p:nvSpPr>
            <p:spPr bwMode="auto">
              <a:xfrm>
                <a:off x="3024040" y="2153258"/>
                <a:ext cx="35907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algn="ctr"/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成本</a:t>
                </a:r>
              </a:p>
            </p:txBody>
          </p:sp>
        </p:grpSp>
        <p:grpSp>
          <p:nvGrpSpPr>
            <p:cNvPr id="212" name="Group 211"/>
            <p:cNvGrpSpPr/>
            <p:nvPr>
              <p:custDataLst>
                <p:tags r:id="rId19"/>
              </p:custDataLst>
            </p:nvPr>
          </p:nvGrpSpPr>
          <p:grpSpPr>
            <a:xfrm>
              <a:off x="7047732" y="3052682"/>
              <a:ext cx="758825" cy="622300"/>
              <a:chOff x="2176214" y="2991138"/>
              <a:chExt cx="758825" cy="622300"/>
            </a:xfrm>
          </p:grpSpPr>
          <p:sp>
            <p:nvSpPr>
              <p:cNvPr id="213" name="Rectangle 33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2176214" y="2991138"/>
                <a:ext cx="758825" cy="62230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accent4"/>
                </a:solidFill>
                <a:prstDash val="dash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566671"/>
                      </a:outerShdw>
                    </a:effectLst>
                  </a14:hiddenEffects>
                </a:ext>
              </a:extLst>
            </p:spPr>
            <p:txBody>
              <a:bodyPr wrap="none" lIns="73462" tIns="73462" rIns="73462" bIns="73462" anchor="ctr">
                <a:noAutofit/>
              </a:bodyPr>
              <a:lstStyle/>
              <a:p>
                <a:endParaRPr lang="en-US" sz="1428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" name="Rectangle 27"/>
              <p:cNvSpPr>
                <a:spLocks noChangeArrowheads="1"/>
              </p:cNvSpPr>
              <p:nvPr/>
            </p:nvSpPr>
            <p:spPr bwMode="auto">
              <a:xfrm>
                <a:off x="2345633" y="3144024"/>
                <a:ext cx="41998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r>
                  <a:rPr lang="zh-CN" altLang="en-US" sz="1428" dirty="0">
                    <a:solidFill>
                      <a:srgbClr val="000000"/>
                    </a:solidFill>
                    <a:latin typeface="楷体"/>
                    <a:ea typeface="楷体"/>
                  </a:rPr>
                  <a:t>吨</a:t>
                </a:r>
                <a:r>
                  <a:rPr lang="zh-CN" altLang="en-US" sz="1428" baseline="-25000" dirty="0">
                    <a:solidFill>
                      <a:srgbClr val="000000"/>
                    </a:solidFill>
                    <a:latin typeface="楷体"/>
                    <a:ea typeface="楷体"/>
                  </a:rPr>
                  <a:t>废料</a:t>
                </a:r>
              </a:p>
            </p:txBody>
          </p:sp>
        </p:grpSp>
        <p:sp>
          <p:nvSpPr>
            <p:cNvPr id="220" name="Rectangle 1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300378" y="3251666"/>
              <a:ext cx="977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r>
                <a:rPr lang="zh-CN" altLang="zh-CN" sz="1428" dirty="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zh-CN" altLang="zh-CN" sz="1428" dirty="0">
                <a:solidFill>
                  <a:srgbClr val="000000"/>
                </a:solidFill>
              </a:endParaRPr>
            </a:p>
          </p:txBody>
        </p:sp>
      </p:grpSp>
      <p:sp>
        <p:nvSpPr>
          <p:cNvPr id="604194" name="Line 34"/>
          <p:cNvSpPr>
            <a:spLocks noChangeShapeType="1"/>
          </p:cNvSpPr>
          <p:nvPr/>
        </p:nvSpPr>
        <p:spPr bwMode="gray">
          <a:xfrm>
            <a:off x="5514733" y="2183002"/>
            <a:ext cx="0" cy="375781"/>
          </a:xfrm>
          <a:prstGeom prst="line">
            <a:avLst/>
          </a:prstGeom>
          <a:noFill/>
          <a:ln w="9525">
            <a:solidFill>
              <a:schemeClr val="accent5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80808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73462" tIns="73462" rIns="73462" bIns="73462" anchor="ctr">
            <a:noAutofit/>
          </a:bodyPr>
          <a:lstStyle/>
          <a:p>
            <a:endParaRPr lang="en-US" sz="1837" dirty="0">
              <a:solidFill>
                <a:srgbClr val="000000"/>
              </a:solidFill>
            </a:endParaRPr>
          </a:p>
        </p:txBody>
      </p:sp>
      <p:cxnSp>
        <p:nvCxnSpPr>
          <p:cNvPr id="604238" name="Elbow Connector 604237"/>
          <p:cNvCxnSpPr>
            <a:endCxn id="192" idx="3"/>
          </p:cNvCxnSpPr>
          <p:nvPr/>
        </p:nvCxnSpPr>
        <p:spPr>
          <a:xfrm rot="5400000">
            <a:off x="5324161" y="2977176"/>
            <a:ext cx="1490405" cy="66788"/>
          </a:xfrm>
          <a:prstGeom prst="bentConnector2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188" name="Line 28"/>
          <p:cNvSpPr>
            <a:spLocks noChangeShapeType="1"/>
          </p:cNvSpPr>
          <p:nvPr/>
        </p:nvSpPr>
        <p:spPr bwMode="gray">
          <a:xfrm flipV="1">
            <a:off x="3572655" y="4140781"/>
            <a:ext cx="0" cy="513827"/>
          </a:xfrm>
          <a:prstGeom prst="line">
            <a:avLst/>
          </a:prstGeom>
          <a:noFill/>
          <a:ln w="9525">
            <a:solidFill>
              <a:schemeClr val="accent5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80808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73462" tIns="73462" rIns="73462" bIns="73462" anchor="ctr">
            <a:noAutofit/>
          </a:bodyPr>
          <a:lstStyle/>
          <a:p>
            <a:endParaRPr lang="en-US" sz="1837" dirty="0">
              <a:solidFill>
                <a:srgbClr val="000000"/>
              </a:solidFill>
            </a:endParaRPr>
          </a:p>
        </p:txBody>
      </p:sp>
      <p:sp>
        <p:nvSpPr>
          <p:cNvPr id="604193" name="Rectangle 9"/>
          <p:cNvSpPr>
            <a:spLocks noChangeArrowheads="1"/>
          </p:cNvSpPr>
          <p:nvPr/>
        </p:nvSpPr>
        <p:spPr bwMode="gray">
          <a:xfrm>
            <a:off x="2241543" y="4524280"/>
            <a:ext cx="1492757" cy="55661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wrap="square" lIns="73472" tIns="73472" rIns="73472" bIns="73472" anchor="ctr" anchorCtr="0">
            <a:noAutofit/>
          </a:bodyPr>
          <a:lstStyle/>
          <a:p>
            <a:pPr defTabSz="968596" eaLnBrk="0" hangingPunct="0">
              <a:buClr>
                <a:srgbClr val="352A49"/>
              </a:buClr>
              <a:buSzPct val="80000"/>
            </a:pPr>
            <a:r>
              <a:rPr lang="zh-CN" altLang="en-US" sz="1428" b="1" dirty="0">
                <a:solidFill>
                  <a:srgbClr val="000000"/>
                </a:solidFill>
                <a:latin typeface="Kai" pitchFamily="2" charset="-122"/>
                <a:ea typeface="Kai" pitchFamily="2" charset="-122"/>
                <a:cs typeface="Arial" charset="0"/>
              </a:rPr>
              <a:t>物料收率工作重点 </a:t>
            </a:r>
            <a:r>
              <a:rPr lang="en-US" altLang="zh-CN" sz="1428" b="1" dirty="0">
                <a:solidFill>
                  <a:srgbClr val="000000"/>
                </a:solidFill>
                <a:latin typeface="Kai" pitchFamily="2" charset="-122"/>
                <a:ea typeface="Kai" pitchFamily="2" charset="-122"/>
                <a:cs typeface="Arial" charset="0"/>
              </a:rPr>
              <a:t>– </a:t>
            </a:r>
            <a:r>
              <a:rPr lang="zh-CN" altLang="en-US" sz="1428" b="1" dirty="0">
                <a:solidFill>
                  <a:srgbClr val="000000"/>
                </a:solidFill>
                <a:latin typeface="Kai" pitchFamily="2" charset="-122"/>
                <a:ea typeface="Kai" pitchFamily="2" charset="-122"/>
                <a:cs typeface="Arial" charset="0"/>
              </a:rPr>
              <a:t>占成本</a:t>
            </a:r>
            <a:r>
              <a:rPr lang="en-US" altLang="zh-CN" sz="1428" b="1" dirty="0">
                <a:solidFill>
                  <a:srgbClr val="000000"/>
                </a:solidFill>
                <a:latin typeface="Kai" pitchFamily="2" charset="-122"/>
                <a:ea typeface="Kai" pitchFamily="2" charset="-122"/>
                <a:cs typeface="Arial" charset="0"/>
              </a:rPr>
              <a:t>90%</a:t>
            </a:r>
            <a:endParaRPr lang="en-US" sz="1428" b="1" dirty="0">
              <a:solidFill>
                <a:srgbClr val="000000"/>
              </a:solidFill>
              <a:latin typeface="Kai" pitchFamily="2" charset="-122"/>
              <a:ea typeface="Kai" pitchFamily="2" charset="-122"/>
              <a:cs typeface="Arial" charset="0"/>
            </a:endParaRPr>
          </a:p>
        </p:txBody>
      </p:sp>
      <p:sp>
        <p:nvSpPr>
          <p:cNvPr id="604196" name="Rectangle 9"/>
          <p:cNvSpPr>
            <a:spLocks noChangeArrowheads="1"/>
          </p:cNvSpPr>
          <p:nvPr/>
        </p:nvSpPr>
        <p:spPr bwMode="gray">
          <a:xfrm>
            <a:off x="4895990" y="1734677"/>
            <a:ext cx="1492757" cy="55661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wrap="square" lIns="73472" tIns="73472" rIns="73472" bIns="73472" anchor="ctr" anchorCtr="0">
            <a:noAutofit/>
          </a:bodyPr>
          <a:lstStyle/>
          <a:p>
            <a:pPr defTabSz="968596" eaLnBrk="0" hangingPunct="0">
              <a:buClr>
                <a:srgbClr val="352A49"/>
              </a:buClr>
              <a:buSzPct val="80000"/>
            </a:pPr>
            <a:r>
              <a:rPr lang="zh-CN" altLang="en-US" sz="1428" dirty="0">
                <a:solidFill>
                  <a:srgbClr val="000000"/>
                </a:solidFill>
                <a:latin typeface="Kai" pitchFamily="2" charset="-122"/>
                <a:ea typeface="Kai" pitchFamily="2" charset="-122"/>
                <a:cs typeface="Arial" charset="0"/>
              </a:rPr>
              <a:t>能效工作的重点</a:t>
            </a:r>
            <a:endParaRPr lang="en-US" sz="1428" dirty="0">
              <a:solidFill>
                <a:srgbClr val="000000"/>
              </a:solidFill>
              <a:latin typeface="Kai" pitchFamily="2" charset="-122"/>
              <a:ea typeface="Kai" pitchFamily="2" charset="-122"/>
              <a:cs typeface="Arial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1774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8044750"/>
              </p:ext>
            </p:extLst>
          </p:nvPr>
        </p:nvGraphicFramePr>
        <p:xfrm>
          <a:off x="152589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幻灯片" r:id="rId16" imgW="270" imgH="270" progId="TCLayout.ActiveDocument.1">
                  <p:embed/>
                </p:oleObj>
              </mc:Choice>
              <mc:Fallback>
                <p:oleObj name="think-cell 幻灯片" r:id="rId16" imgW="270" imgH="270" progId="TCLayout.ActiveDocument.1">
                  <p:embed/>
                  <p:pic>
                    <p:nvPicPr>
                      <p:cNvPr id="21" name="Object 20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2589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 bwMode="auto">
          <a:xfrm>
            <a:off x="152427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sz="1428" dirty="0" err="1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gray">
          <a:xfrm>
            <a:off x="778730" y="1662113"/>
            <a:ext cx="10611636" cy="46434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3287" tIns="46644" rIns="93287" bIns="46644" anchor="ctr"/>
          <a:lstStyle/>
          <a:p>
            <a:endParaRPr lang="en-US" sz="918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38472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</a:tabLst>
            </a:pPr>
            <a:r>
              <a:rPr lang="zh-CN" altLang="en-US" dirty="0"/>
              <a:t>通过对时效利润测算，关注波动水平与自我最佳实践最为对标值</a:t>
            </a:r>
            <a:endParaRPr 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26B5D9B6-6B0B-B74D-81ED-635E673E4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51A0509-FBE2-724B-BFB7-E0243E49B9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gray">
          <a:xfrm>
            <a:off x="781429" y="1282148"/>
            <a:ext cx="10611636" cy="372582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472" tIns="73472" rIns="73472" bIns="73472" anchor="ctr" anchorCtr="0">
            <a:spAutoFit/>
          </a:bodyPr>
          <a:lstStyle/>
          <a:p>
            <a:pPr defTabSz="837399"/>
            <a:r>
              <a:rPr lang="zh-CN" altLang="en-US" sz="1428" b="1" dirty="0">
                <a:solidFill>
                  <a:schemeClr val="bg1"/>
                </a:solidFill>
                <a:latin typeface="Kai" pitchFamily="2" charset="-122"/>
                <a:ea typeface="Kai" pitchFamily="2" charset="-122"/>
                <a:cs typeface="Arial" charset="0"/>
              </a:rPr>
              <a:t>时效利润波动水平显着下降</a:t>
            </a:r>
          </a:p>
        </p:txBody>
      </p:sp>
      <p:sp>
        <p:nvSpPr>
          <p:cNvPr id="9" name="Rectangle 3"/>
          <p:cNvSpPr txBox="1"/>
          <p:nvPr/>
        </p:nvSpPr>
        <p:spPr>
          <a:xfrm>
            <a:off x="1894641" y="2359025"/>
            <a:ext cx="798154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>
              <a:buClr>
                <a:srgbClr val="002960"/>
              </a:buClr>
            </a:pPr>
            <a:r>
              <a:rPr lang="zh-CN" altLang="en-US" sz="1428" b="1" dirty="0">
                <a:solidFill>
                  <a:srgbClr val="000000"/>
                </a:solidFill>
                <a:ea typeface="楷体"/>
              </a:rPr>
              <a:t>时效利润</a:t>
            </a:r>
            <a:endParaRPr lang="en-US" altLang="zh-CN" sz="1428" b="1" dirty="0">
              <a:solidFill>
                <a:srgbClr val="000000"/>
              </a:solidFill>
              <a:ea typeface="楷体"/>
            </a:endParaRPr>
          </a:p>
          <a:p>
            <a:pPr>
              <a:buClr>
                <a:srgbClr val="002960"/>
              </a:buClr>
            </a:pPr>
            <a:r>
              <a:rPr lang="zh-CN" altLang="en-US" sz="1428" dirty="0">
                <a:solidFill>
                  <a:srgbClr val="808080"/>
                </a:solidFill>
                <a:ea typeface="楷体"/>
              </a:rPr>
              <a:t>万元</a:t>
            </a:r>
            <a:r>
              <a:rPr lang="en-US" altLang="zh-CN" sz="1428" dirty="0">
                <a:solidFill>
                  <a:srgbClr val="808080"/>
                </a:solidFill>
                <a:ea typeface="楷体"/>
              </a:rPr>
              <a:t>/</a:t>
            </a:r>
            <a:r>
              <a:rPr lang="zh-CN" altLang="en-US" sz="1428" dirty="0">
                <a:solidFill>
                  <a:srgbClr val="808080"/>
                </a:solidFill>
                <a:ea typeface="楷体"/>
              </a:rPr>
              <a:t>小时</a:t>
            </a:r>
          </a:p>
        </p:txBody>
      </p:sp>
      <p:sp>
        <p:nvSpPr>
          <p:cNvPr id="54" name="5. Source"/>
          <p:cNvSpPr>
            <a:spLocks noChangeArrowheads="1"/>
          </p:cNvSpPr>
          <p:nvPr/>
        </p:nvSpPr>
        <p:spPr bwMode="auto">
          <a:xfrm>
            <a:off x="554737" y="6549140"/>
            <a:ext cx="8093172" cy="15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621975" indent="-621975" defTabSz="913526">
              <a:tabLst>
                <a:tab pos="625214" algn="l"/>
              </a:tabLst>
            </a:pPr>
            <a:r>
              <a:rPr lang="zh-CN" altLang="en-US" sz="1020" dirty="0">
                <a:latin typeface="Kai" pitchFamily="2" charset="-122"/>
                <a:ea typeface="Kai" pitchFamily="2" charset="-122"/>
              </a:rPr>
              <a:t>资料来源：麦肯锡</a:t>
            </a:r>
            <a:endParaRPr lang="en-US" altLang="zh-CN" sz="1020" dirty="0">
              <a:latin typeface="Kai" pitchFamily="2" charset="-122"/>
              <a:ea typeface="Kai" pitchFamily="2" charset="-122"/>
            </a:endParaRPr>
          </a:p>
        </p:txBody>
      </p:sp>
      <p:graphicFrame>
        <p:nvGraphicFramePr>
          <p:cNvPr id="101" name="Chart 3">
            <a:extLst>
              <a:ext uri="{FF2B5EF4-FFF2-40B4-BE49-F238E27FC236}">
                <a16:creationId xmlns:a16="http://schemas.microsoft.com/office/drawing/2014/main" id="{78C36685-BE91-E34B-BA0A-8E849856F906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91292542"/>
              </p:ext>
            </p:extLst>
          </p:nvPr>
        </p:nvGraphicFramePr>
        <p:xfrm>
          <a:off x="962025" y="2174875"/>
          <a:ext cx="3814763" cy="384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155" name="Chart 3">
            <a:extLst>
              <a:ext uri="{FF2B5EF4-FFF2-40B4-BE49-F238E27FC236}">
                <a16:creationId xmlns:a16="http://schemas.microsoft.com/office/drawing/2014/main" id="{9A5DD584-8033-0642-A0C1-793411CE100A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87523289"/>
              </p:ext>
            </p:extLst>
          </p:nvPr>
        </p:nvGraphicFramePr>
        <p:xfrm>
          <a:off x="6994525" y="2460625"/>
          <a:ext cx="3678238" cy="384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FFF7672D-A15D-3143-B1AA-5E735046C1D2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7131050" y="3684588"/>
            <a:ext cx="357028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939988CC-5983-6443-8479-E4D8BAD2677F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V="1">
            <a:off x="10663238" y="3681413"/>
            <a:ext cx="0" cy="15875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E2ED49BE-0C9F-4C4B-B3BC-29D7858BD256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7112000" y="3836988"/>
            <a:ext cx="3589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15A94949-6EE9-F642-8D8B-FD008958C380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V="1">
            <a:off x="7189788" y="3013075"/>
            <a:ext cx="3397250" cy="6191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BD11DE16-567A-9F4D-B0CB-9F92DF5D3AD7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7077075" y="3763963"/>
            <a:ext cx="43211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A2C6428-C6DE-8B4A-B10C-309C784397AC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auto">
          <a:xfrm>
            <a:off x="11628438" y="3657601"/>
            <a:ext cx="28575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1800" b="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Arial" panose="020B0604020202020204" pitchFamily="34" charset="0"/>
                <a:ea typeface="楷体" panose="02010609060101010101" pitchFamily="49" charset="-122"/>
                <a:cs typeface="+mn-cs"/>
                <a:sym typeface="Arial" panose="020B0604020202020204" pitchFamily="34" charset="0"/>
              </a:rPr>
              <a:t>Ø</a:t>
            </a:r>
            <a:r>
              <a:rPr lang="zh-CN" altLang="en-US" sz="1400">
                <a:latin typeface="Arial" panose="020B0604020202020204" pitchFamily="34" charset="0"/>
                <a:ea typeface="楷体" panose="02010609060101010101" pitchFamily="49" charset="-122"/>
                <a:cs typeface="+mn-cs"/>
                <a:sym typeface="Arial" panose="020B0604020202020204" pitchFamily="34" charset="0"/>
              </a:rPr>
              <a:t> </a:t>
            </a:r>
            <a:fld id="{3B70D470-A1F8-484B-9577-22F5A708F8D4}" type="datetime'''''''''''''''''''''''''''''''''''''''''''7'''">
              <a:rPr lang="zh-CN" altLang="en-US" sz="1400" smtClean="0">
                <a:latin typeface="Arial" panose="020B0604020202020204" pitchFamily="34" charset="0"/>
                <a:ea typeface="楷体" panose="02010609060101010101" pitchFamily="49" charset="-122"/>
                <a:cs typeface="+mn-cs"/>
                <a:sym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z="1400" dirty="0">
              <a:latin typeface="Arial" panose="020B0604020202020204" pitchFamily="34" charset="0"/>
              <a:ea typeface="楷体" panose="02010609060101010101" pitchFamily="49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4" name="Text Placeholder 2">
            <a:extLst>
              <a:ext uri="{FF2B5EF4-FFF2-40B4-BE49-F238E27FC236}">
                <a16:creationId xmlns:a16="http://schemas.microsoft.com/office/drawing/2014/main" id="{B2D2B5AA-7C10-1C40-9669-5010589FB696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 bwMode="auto">
          <a:xfrm>
            <a:off x="10748963" y="3609976"/>
            <a:ext cx="649288" cy="3016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1800" b="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EAB2E27F-E839-4FC5-B020-048AF40F7989}" type="datetime'''+''''''''''''''''''''''''''''''1''9''''''''''''''''''%'''">
              <a:rPr lang="en-US" altLang="en-US" sz="1400" b="1" smtClean="0">
                <a:latin typeface="Arial" panose="020B0604020202020204" pitchFamily="34" charset="0"/>
                <a:ea typeface="楷体" panose="02010609060101010101" pitchFamily="49" charset="-122"/>
                <a:cs typeface="+mn-cs"/>
                <a:sym typeface="Arial" panose="020B0604020202020204" pitchFamily="34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+19%</a:t>
            </a:fld>
            <a:endParaRPr lang="zh-CN" altLang="en-US" sz="1400" b="1" dirty="0">
              <a:latin typeface="Arial" panose="020B0604020202020204" pitchFamily="34" charset="0"/>
              <a:ea typeface="楷体" panose="02010609060101010101" pitchFamily="49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6" name="Text Placeholder 2">
            <a:extLst>
              <a:ext uri="{FF2B5EF4-FFF2-40B4-BE49-F238E27FC236}">
                <a16:creationId xmlns:a16="http://schemas.microsoft.com/office/drawing/2014/main" id="{0A9271E0-E909-4B4E-BD11-A9CC17580D18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 bwMode="auto">
          <a:xfrm>
            <a:off x="8313738" y="2892426"/>
            <a:ext cx="1150938" cy="3016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1800" b="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9FE43F3-713E-4507-A513-656B92EF985C}" type="datetime'''''''''''''+''''15''''''''''''''''''''''%'''''''''''''''''">
              <a:rPr lang="en-US" altLang="en-US" sz="1400" b="1" smtClean="0">
                <a:latin typeface="+mn-lt"/>
                <a:ea typeface="楷体" panose="02010609060101010101" pitchFamily="49" charset="-122"/>
                <a:cs typeface="+mn-cs"/>
              </a:rPr>
              <a:pPr/>
              <a:t>+15%</a:t>
            </a:fld>
            <a:r>
              <a:rPr lang="en-US" altLang="zh-CN" sz="1400" b="1">
                <a:latin typeface="Arial" panose="020B0604020202020204" pitchFamily="34" charset="0"/>
                <a:ea typeface="楷体" panose="02010609060101010101" pitchFamily="49" charset="-122"/>
                <a:cs typeface="+mn-cs"/>
                <a:sym typeface="Arial" panose="020B0604020202020204" pitchFamily="34" charset="0"/>
              </a:rPr>
              <a:t> p.a.</a:t>
            </a:r>
            <a:endParaRPr lang="zh-CN" altLang="en-US" sz="1400" b="1" dirty="0">
              <a:latin typeface="Arial" panose="020B0604020202020204" pitchFamily="34" charset="0"/>
              <a:ea typeface="楷体" panose="02010609060101010101" pitchFamily="49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326044" y="3308350"/>
            <a:ext cx="3722174" cy="0"/>
          </a:xfrm>
          <a:prstGeom prst="line">
            <a:avLst/>
          </a:prstGeom>
          <a:ln w="158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326044" y="3808413"/>
            <a:ext cx="3722174" cy="0"/>
          </a:xfrm>
          <a:prstGeom prst="line">
            <a:avLst/>
          </a:prstGeom>
          <a:ln w="158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660992" y="4336522"/>
            <a:ext cx="3620728" cy="0"/>
          </a:xfrm>
          <a:prstGeom prst="line">
            <a:avLst/>
          </a:prstGeom>
          <a:ln w="158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451534" y="3646488"/>
            <a:ext cx="3620728" cy="0"/>
          </a:xfrm>
          <a:prstGeom prst="line">
            <a:avLst/>
          </a:prstGeom>
          <a:ln w="158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8"/>
          <p:cNvSpPr txBox="1"/>
          <p:nvPr>
            <p:custDataLst>
              <p:tags r:id="rId14"/>
            </p:custDataLst>
          </p:nvPr>
        </p:nvSpPr>
        <p:spPr>
          <a:xfrm>
            <a:off x="6064257" y="2159000"/>
            <a:ext cx="373189" cy="40671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7748" tIns="77748" rIns="77748" bIns="77748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>
              <a:buClr>
                <a:srgbClr val="002960"/>
              </a:buClr>
            </a:pPr>
            <a:r>
              <a:rPr lang="zh-CN" altLang="en-US" sz="1428" b="1" dirty="0">
                <a:solidFill>
                  <a:schemeClr val="bg1"/>
                </a:solidFill>
                <a:ea typeface="楷体"/>
              </a:rPr>
              <a:t>关键提升</a:t>
            </a:r>
            <a:endParaRPr lang="en-US" sz="1428" b="1" dirty="0">
              <a:solidFill>
                <a:schemeClr val="bg1"/>
              </a:solidFill>
              <a:ea typeface="楷体"/>
            </a:endParaRPr>
          </a:p>
        </p:txBody>
      </p:sp>
      <p:sp>
        <p:nvSpPr>
          <p:cNvPr id="34" name="Rectangle 8"/>
          <p:cNvSpPr txBox="1">
            <a:spLocks/>
          </p:cNvSpPr>
          <p:nvPr/>
        </p:nvSpPr>
        <p:spPr>
          <a:xfrm>
            <a:off x="9150029" y="4579938"/>
            <a:ext cx="896289" cy="223838"/>
          </a:xfrm>
          <a:prstGeom prst="rect">
            <a:avLst/>
          </a:prstGeom>
          <a:solidFill>
            <a:schemeClr val="bg1"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>
              <a:buClr>
                <a:srgbClr val="002960"/>
              </a:buClr>
            </a:pPr>
            <a:r>
              <a:rPr lang="en-US" sz="1428" dirty="0">
                <a:solidFill>
                  <a:srgbClr val="000000"/>
                </a:solidFill>
                <a:ea typeface="楷体"/>
              </a:rPr>
              <a:t>2014</a:t>
            </a:r>
            <a:r>
              <a:rPr lang="zh-CN" altLang="en-US" sz="1428" dirty="0">
                <a:solidFill>
                  <a:srgbClr val="000000"/>
                </a:solidFill>
                <a:ea typeface="楷体"/>
              </a:rPr>
              <a:t>年</a:t>
            </a:r>
            <a:r>
              <a:rPr lang="en-US" altLang="zh-CN" sz="1428" dirty="0">
                <a:solidFill>
                  <a:srgbClr val="000000"/>
                </a:solidFill>
                <a:ea typeface="楷体"/>
              </a:rPr>
              <a:t>3</a:t>
            </a:r>
            <a:r>
              <a:rPr lang="zh-CN" altLang="en-US" sz="1428" dirty="0">
                <a:solidFill>
                  <a:srgbClr val="000000"/>
                </a:solidFill>
                <a:ea typeface="楷体"/>
              </a:rPr>
              <a:t>月</a:t>
            </a:r>
            <a:endParaRPr lang="en-US" sz="1428" dirty="0">
              <a:solidFill>
                <a:srgbClr val="000000"/>
              </a:solidFill>
              <a:ea typeface="楷体"/>
            </a:endParaRPr>
          </a:p>
        </p:txBody>
      </p:sp>
      <p:sp>
        <p:nvSpPr>
          <p:cNvPr id="36" name="Rectangle 8"/>
          <p:cNvSpPr txBox="1">
            <a:spLocks/>
          </p:cNvSpPr>
          <p:nvPr/>
        </p:nvSpPr>
        <p:spPr>
          <a:xfrm>
            <a:off x="5152498" y="4579938"/>
            <a:ext cx="896289" cy="223838"/>
          </a:xfrm>
          <a:prstGeom prst="rect">
            <a:avLst/>
          </a:prstGeom>
          <a:solidFill>
            <a:schemeClr val="bg1"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>
              <a:buClr>
                <a:srgbClr val="002960"/>
              </a:buClr>
            </a:pPr>
            <a:r>
              <a:rPr lang="en-US" altLang="zh-CN" sz="1428" dirty="0">
                <a:solidFill>
                  <a:srgbClr val="000000"/>
                </a:solidFill>
                <a:ea typeface="楷体"/>
              </a:rPr>
              <a:t>2013</a:t>
            </a:r>
            <a:r>
              <a:rPr lang="zh-CN" altLang="en-US" sz="1428" dirty="0">
                <a:solidFill>
                  <a:srgbClr val="000000"/>
                </a:solidFill>
                <a:ea typeface="楷体"/>
              </a:rPr>
              <a:t>年</a:t>
            </a:r>
            <a:r>
              <a:rPr lang="en-US" altLang="zh-CN" sz="1428" dirty="0">
                <a:solidFill>
                  <a:srgbClr val="000000"/>
                </a:solidFill>
                <a:ea typeface="楷体"/>
              </a:rPr>
              <a:t>9</a:t>
            </a:r>
            <a:r>
              <a:rPr lang="zh-CN" altLang="en-US" sz="1428" dirty="0">
                <a:solidFill>
                  <a:srgbClr val="000000"/>
                </a:solidFill>
                <a:ea typeface="楷体"/>
              </a:rPr>
              <a:t>月</a:t>
            </a:r>
            <a:endParaRPr lang="en-US" sz="1428" dirty="0">
              <a:solidFill>
                <a:srgbClr val="000000"/>
              </a:solidFill>
              <a:ea typeface="楷体"/>
            </a:endParaRPr>
          </a:p>
        </p:txBody>
      </p:sp>
      <p:sp>
        <p:nvSpPr>
          <p:cNvPr id="39" name="Rectangle 8"/>
          <p:cNvSpPr txBox="1">
            <a:spLocks/>
          </p:cNvSpPr>
          <p:nvPr/>
        </p:nvSpPr>
        <p:spPr>
          <a:xfrm>
            <a:off x="2394073" y="4579938"/>
            <a:ext cx="896289" cy="223838"/>
          </a:xfrm>
          <a:prstGeom prst="rect">
            <a:avLst/>
          </a:prstGeom>
          <a:solidFill>
            <a:schemeClr val="bg1"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>
              <a:buClr>
                <a:srgbClr val="002960"/>
              </a:buClr>
            </a:pPr>
            <a:r>
              <a:rPr lang="en-US" altLang="zh-CN" sz="1428" dirty="0">
                <a:solidFill>
                  <a:srgbClr val="000000"/>
                </a:solidFill>
                <a:ea typeface="楷体"/>
              </a:rPr>
              <a:t>2013</a:t>
            </a:r>
            <a:r>
              <a:rPr lang="zh-CN" altLang="en-US" sz="1428" dirty="0">
                <a:solidFill>
                  <a:srgbClr val="000000"/>
                </a:solidFill>
                <a:ea typeface="楷体"/>
              </a:rPr>
              <a:t>年</a:t>
            </a:r>
            <a:r>
              <a:rPr lang="en-US" altLang="zh-CN" sz="1428" dirty="0">
                <a:solidFill>
                  <a:srgbClr val="000000"/>
                </a:solidFill>
                <a:ea typeface="楷体"/>
              </a:rPr>
              <a:t>4</a:t>
            </a:r>
            <a:r>
              <a:rPr lang="zh-CN" altLang="en-US" sz="1428" dirty="0">
                <a:solidFill>
                  <a:srgbClr val="000000"/>
                </a:solidFill>
                <a:ea typeface="楷体"/>
              </a:rPr>
              <a:t>月</a:t>
            </a:r>
            <a:endParaRPr lang="en-US" sz="1428" dirty="0">
              <a:solidFill>
                <a:srgbClr val="000000"/>
              </a:solidFill>
              <a:ea typeface="楷体"/>
            </a:endParaRPr>
          </a:p>
        </p:txBody>
      </p:sp>
      <p:sp>
        <p:nvSpPr>
          <p:cNvPr id="306" name="Rectangle 8"/>
          <p:cNvSpPr txBox="1">
            <a:spLocks/>
          </p:cNvSpPr>
          <p:nvPr/>
        </p:nvSpPr>
        <p:spPr>
          <a:xfrm>
            <a:off x="6492028" y="4579938"/>
            <a:ext cx="1000965" cy="223838"/>
          </a:xfrm>
          <a:prstGeom prst="rect">
            <a:avLst/>
          </a:prstGeom>
          <a:solidFill>
            <a:schemeClr val="bg1"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>
              <a:buClr>
                <a:srgbClr val="002960"/>
              </a:buClr>
            </a:pPr>
            <a:r>
              <a:rPr lang="en-US" altLang="zh-CN" sz="1428" dirty="0">
                <a:solidFill>
                  <a:srgbClr val="000000"/>
                </a:solidFill>
                <a:ea typeface="楷体"/>
              </a:rPr>
              <a:t>2013</a:t>
            </a:r>
            <a:r>
              <a:rPr lang="zh-CN" altLang="en-US" sz="1428" dirty="0">
                <a:solidFill>
                  <a:srgbClr val="000000"/>
                </a:solidFill>
                <a:ea typeface="楷体"/>
              </a:rPr>
              <a:t>年</a:t>
            </a:r>
            <a:r>
              <a:rPr lang="en-US" altLang="zh-CN" sz="1428" dirty="0">
                <a:solidFill>
                  <a:srgbClr val="000000"/>
                </a:solidFill>
                <a:ea typeface="楷体"/>
              </a:rPr>
              <a:t>10</a:t>
            </a:r>
            <a:r>
              <a:rPr lang="zh-CN" altLang="en-US" sz="1428" dirty="0">
                <a:solidFill>
                  <a:srgbClr val="000000"/>
                </a:solidFill>
                <a:ea typeface="楷体"/>
              </a:rPr>
              <a:t>月</a:t>
            </a:r>
            <a:endParaRPr lang="en-US" sz="1428" dirty="0">
              <a:solidFill>
                <a:srgbClr val="000000"/>
              </a:solidFill>
              <a:ea typeface="楷体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471356" y="2225676"/>
            <a:ext cx="0" cy="1114425"/>
          </a:xfrm>
          <a:prstGeom prst="line">
            <a:avLst/>
          </a:prstGeom>
          <a:ln w="1905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>
            <a:spLocks noChangeArrowheads="1"/>
          </p:cNvSpPr>
          <p:nvPr/>
        </p:nvSpPr>
        <p:spPr bwMode="gray">
          <a:xfrm>
            <a:off x="7399085" y="1887538"/>
            <a:ext cx="2145838" cy="5413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wrap="square" lIns="46649" tIns="46649" rIns="46649" bIns="46649" anchor="ctr" anchorCtr="0">
            <a:spAutoFit/>
          </a:bodyPr>
          <a:lstStyle/>
          <a:p>
            <a:r>
              <a:rPr lang="zh-CN" altLang="en-US" sz="1428" b="1" dirty="0">
                <a:solidFill>
                  <a:srgbClr val="000000"/>
                </a:solidFill>
                <a:latin typeface="Arial" charset="0"/>
                <a:ea typeface="楷体"/>
              </a:rPr>
              <a:t>平均水平</a:t>
            </a:r>
            <a:r>
              <a:rPr lang="en-US" altLang="zh-CN" sz="1428" b="1" dirty="0">
                <a:solidFill>
                  <a:srgbClr val="000000"/>
                </a:solidFill>
                <a:latin typeface="Arial" charset="0"/>
                <a:ea typeface="楷体"/>
              </a:rPr>
              <a:t>: </a:t>
            </a:r>
            <a:r>
              <a:rPr lang="en-US" altLang="zh-CN" sz="1428" dirty="0">
                <a:solidFill>
                  <a:srgbClr val="000000"/>
                </a:solidFill>
                <a:latin typeface="Arial" charset="0"/>
                <a:ea typeface="楷体"/>
              </a:rPr>
              <a:t>C</a:t>
            </a:r>
            <a:r>
              <a:rPr lang="zh-CN" altLang="en-US" sz="1428" dirty="0">
                <a:solidFill>
                  <a:srgbClr val="000000"/>
                </a:solidFill>
                <a:latin typeface="Arial" charset="0"/>
                <a:ea typeface="楷体"/>
              </a:rPr>
              <a:t>元</a:t>
            </a:r>
            <a:r>
              <a:rPr lang="en-US" altLang="zh-CN" sz="1428" dirty="0">
                <a:solidFill>
                  <a:srgbClr val="000000"/>
                </a:solidFill>
                <a:latin typeface="Arial" charset="0"/>
                <a:ea typeface="楷体"/>
              </a:rPr>
              <a:t>/</a:t>
            </a:r>
            <a:r>
              <a:rPr lang="zh-CN" altLang="en-US" sz="1428" dirty="0">
                <a:solidFill>
                  <a:srgbClr val="000000"/>
                </a:solidFill>
                <a:latin typeface="Arial" charset="0"/>
                <a:ea typeface="楷体"/>
              </a:rPr>
              <a:t>小时</a:t>
            </a:r>
            <a:endParaRPr lang="en-US" altLang="zh-CN" sz="1428" dirty="0">
              <a:solidFill>
                <a:srgbClr val="000000"/>
              </a:solidFill>
              <a:latin typeface="Arial" charset="0"/>
              <a:ea typeface="楷体"/>
            </a:endParaRPr>
          </a:p>
          <a:p>
            <a:r>
              <a:rPr lang="zh-CN" altLang="en-US" sz="1428" b="1" dirty="0">
                <a:solidFill>
                  <a:srgbClr val="000000"/>
                </a:solidFill>
                <a:ea typeface="楷体"/>
              </a:rPr>
              <a:t>波动水平</a:t>
            </a:r>
            <a:r>
              <a:rPr lang="en-US" altLang="zh-CN" sz="1428" b="1" dirty="0">
                <a:solidFill>
                  <a:srgbClr val="000000"/>
                </a:solidFill>
                <a:latin typeface="Arial" charset="0"/>
                <a:ea typeface="楷体"/>
              </a:rPr>
              <a:t>: </a:t>
            </a:r>
            <a:r>
              <a:rPr lang="en-US" altLang="zh-CN" sz="1428" dirty="0">
                <a:solidFill>
                  <a:srgbClr val="000000"/>
                </a:solidFill>
                <a:ea typeface="楷体"/>
              </a:rPr>
              <a:t>D</a:t>
            </a:r>
            <a:r>
              <a:rPr lang="zh-CN" altLang="en-US" sz="1428" dirty="0">
                <a:solidFill>
                  <a:srgbClr val="000000"/>
                </a:solidFill>
                <a:latin typeface="Arial" charset="0"/>
                <a:ea typeface="楷体"/>
              </a:rPr>
              <a:t>元</a:t>
            </a:r>
            <a:r>
              <a:rPr lang="en-US" altLang="zh-CN" sz="1428" dirty="0">
                <a:solidFill>
                  <a:srgbClr val="000000"/>
                </a:solidFill>
                <a:latin typeface="Arial" charset="0"/>
                <a:ea typeface="楷体"/>
              </a:rPr>
              <a:t>/</a:t>
            </a:r>
            <a:r>
              <a:rPr lang="zh-CN" altLang="en-US" sz="1428" dirty="0">
                <a:solidFill>
                  <a:srgbClr val="000000"/>
                </a:solidFill>
                <a:latin typeface="Arial" charset="0"/>
                <a:ea typeface="楷体"/>
              </a:rPr>
              <a:t>小时 </a:t>
            </a:r>
            <a:endParaRPr lang="en-US" sz="1428" dirty="0">
              <a:solidFill>
                <a:srgbClr val="000000"/>
              </a:solidFill>
              <a:latin typeface="Arial" charset="0"/>
              <a:ea typeface="楷体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637419" y="2462213"/>
            <a:ext cx="0" cy="652463"/>
          </a:xfrm>
          <a:prstGeom prst="line">
            <a:avLst/>
          </a:prstGeom>
          <a:ln w="1905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>
            <a:spLocks noChangeArrowheads="1"/>
          </p:cNvSpPr>
          <p:nvPr/>
        </p:nvSpPr>
        <p:spPr bwMode="gray">
          <a:xfrm>
            <a:off x="3565148" y="1887538"/>
            <a:ext cx="2145838" cy="5413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wrap="square" lIns="46649" tIns="46649" rIns="46649" bIns="46649" anchor="ctr" anchorCtr="0">
            <a:spAutoFit/>
          </a:bodyPr>
          <a:lstStyle/>
          <a:p>
            <a:r>
              <a:rPr lang="zh-CN" altLang="en-US" sz="1428" b="1" dirty="0">
                <a:solidFill>
                  <a:srgbClr val="000000"/>
                </a:solidFill>
                <a:latin typeface="Arial" charset="0"/>
                <a:ea typeface="楷体"/>
              </a:rPr>
              <a:t>平均水平</a:t>
            </a:r>
            <a:r>
              <a:rPr lang="en-US" altLang="zh-CN" sz="1428" b="1" dirty="0">
                <a:solidFill>
                  <a:srgbClr val="000000"/>
                </a:solidFill>
                <a:latin typeface="Arial" charset="0"/>
                <a:ea typeface="楷体"/>
              </a:rPr>
              <a:t>: </a:t>
            </a:r>
            <a:r>
              <a:rPr lang="en-US" sz="1428" dirty="0">
                <a:solidFill>
                  <a:srgbClr val="000000"/>
                </a:solidFill>
                <a:latin typeface="Arial" charset="0"/>
                <a:ea typeface="楷体"/>
              </a:rPr>
              <a:t>A</a:t>
            </a:r>
            <a:r>
              <a:rPr lang="zh-CN" altLang="en-US" sz="1428" dirty="0">
                <a:solidFill>
                  <a:srgbClr val="000000"/>
                </a:solidFill>
                <a:latin typeface="Arial" charset="0"/>
                <a:ea typeface="楷体"/>
              </a:rPr>
              <a:t>元</a:t>
            </a:r>
            <a:r>
              <a:rPr lang="en-US" altLang="zh-CN" sz="1428" dirty="0">
                <a:solidFill>
                  <a:srgbClr val="000000"/>
                </a:solidFill>
                <a:latin typeface="Arial" charset="0"/>
                <a:ea typeface="楷体"/>
              </a:rPr>
              <a:t>/</a:t>
            </a:r>
            <a:r>
              <a:rPr lang="zh-CN" altLang="en-US" sz="1428" dirty="0">
                <a:solidFill>
                  <a:srgbClr val="000000"/>
                </a:solidFill>
                <a:latin typeface="Arial" charset="0"/>
                <a:ea typeface="楷体"/>
              </a:rPr>
              <a:t>小时</a:t>
            </a:r>
            <a:endParaRPr lang="en-US" altLang="zh-CN" sz="1428" dirty="0">
              <a:solidFill>
                <a:srgbClr val="000000"/>
              </a:solidFill>
              <a:latin typeface="Arial" charset="0"/>
              <a:ea typeface="楷体"/>
            </a:endParaRPr>
          </a:p>
          <a:p>
            <a:r>
              <a:rPr lang="zh-CN" altLang="en-US" sz="1428" b="1" dirty="0">
                <a:solidFill>
                  <a:srgbClr val="000000"/>
                </a:solidFill>
                <a:ea typeface="楷体"/>
              </a:rPr>
              <a:t>波动水平</a:t>
            </a:r>
            <a:r>
              <a:rPr lang="en-US" altLang="zh-CN" sz="1428" b="1" baseline="30000" dirty="0">
                <a:solidFill>
                  <a:srgbClr val="000000"/>
                </a:solidFill>
                <a:ea typeface="楷体"/>
              </a:rPr>
              <a:t>1</a:t>
            </a:r>
            <a:r>
              <a:rPr lang="en-US" altLang="zh-CN" sz="1428" b="1" dirty="0">
                <a:solidFill>
                  <a:srgbClr val="000000"/>
                </a:solidFill>
                <a:latin typeface="Arial" charset="0"/>
                <a:ea typeface="楷体"/>
              </a:rPr>
              <a:t>: </a:t>
            </a:r>
            <a:r>
              <a:rPr lang="en-US" altLang="zh-CN" sz="1428" dirty="0">
                <a:solidFill>
                  <a:srgbClr val="000000"/>
                </a:solidFill>
                <a:ea typeface="楷体"/>
              </a:rPr>
              <a:t>B</a:t>
            </a:r>
            <a:r>
              <a:rPr lang="zh-CN" altLang="en-US" sz="1428" dirty="0">
                <a:solidFill>
                  <a:srgbClr val="000000"/>
                </a:solidFill>
                <a:latin typeface="Arial" charset="0"/>
                <a:ea typeface="楷体"/>
              </a:rPr>
              <a:t>元</a:t>
            </a:r>
            <a:r>
              <a:rPr lang="en-US" altLang="zh-CN" sz="1428" dirty="0">
                <a:solidFill>
                  <a:srgbClr val="000000"/>
                </a:solidFill>
                <a:latin typeface="Arial" charset="0"/>
                <a:ea typeface="楷体"/>
              </a:rPr>
              <a:t>/</a:t>
            </a:r>
            <a:r>
              <a:rPr lang="zh-CN" altLang="en-US" sz="1428" dirty="0">
                <a:solidFill>
                  <a:srgbClr val="000000"/>
                </a:solidFill>
                <a:latin typeface="Arial" charset="0"/>
                <a:ea typeface="楷体"/>
              </a:rPr>
              <a:t>小时</a:t>
            </a:r>
            <a:endParaRPr lang="en-US" sz="1428" dirty="0">
              <a:solidFill>
                <a:srgbClr val="000000"/>
              </a:solidFill>
              <a:latin typeface="Arial" charset="0"/>
              <a:ea typeface="楷体"/>
            </a:endParaRPr>
          </a:p>
        </p:txBody>
      </p:sp>
      <p:sp>
        <p:nvSpPr>
          <p:cNvPr id="137" name="Rectangle 9"/>
          <p:cNvSpPr>
            <a:spLocks noChangeArrowheads="1"/>
          </p:cNvSpPr>
          <p:nvPr/>
        </p:nvSpPr>
        <p:spPr bwMode="gray">
          <a:xfrm>
            <a:off x="3565148" y="5314950"/>
            <a:ext cx="2145838" cy="5413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square" lIns="46649" tIns="46649" rIns="46649" bIns="46649" anchor="ctr" anchorCtr="0">
            <a:spAutoFit/>
          </a:bodyPr>
          <a:lstStyle/>
          <a:p>
            <a:r>
              <a:rPr lang="zh-CN" altLang="en-US" sz="1428" b="1" dirty="0">
                <a:solidFill>
                  <a:srgbClr val="000000"/>
                </a:solidFill>
                <a:latin typeface="Kai" pitchFamily="2" charset="-122"/>
                <a:ea typeface="Kai" pitchFamily="2" charset="-122"/>
              </a:rPr>
              <a:t>波动水平：</a:t>
            </a:r>
            <a:r>
              <a:rPr lang="zh-CN" altLang="en-US" sz="1428" dirty="0">
                <a:latin typeface="Kai" pitchFamily="2" charset="-122"/>
                <a:ea typeface="Kai" pitchFamily="2" charset="-122"/>
              </a:rPr>
              <a:t>为</a:t>
            </a:r>
            <a:r>
              <a:rPr lang="en-US" altLang="zh-CN" sz="1428" dirty="0">
                <a:latin typeface="Kai" pitchFamily="2" charset="-122"/>
                <a:ea typeface="Kai" pitchFamily="2" charset="-122"/>
              </a:rPr>
              <a:t>80%</a:t>
            </a:r>
            <a:r>
              <a:rPr lang="zh-CN" altLang="en-US" sz="1428" dirty="0">
                <a:latin typeface="Kai" pitchFamily="2" charset="-122"/>
                <a:ea typeface="Kai" pitchFamily="2" charset="-122"/>
              </a:rPr>
              <a:t>分位点和</a:t>
            </a:r>
            <a:r>
              <a:rPr lang="en-US" altLang="zh-CN" sz="1428" dirty="0">
                <a:latin typeface="Kai" pitchFamily="2" charset="-122"/>
                <a:ea typeface="Kai" pitchFamily="2" charset="-122"/>
              </a:rPr>
              <a:t>20%</a:t>
            </a:r>
            <a:r>
              <a:rPr lang="zh-CN" altLang="en-US" sz="1428" dirty="0">
                <a:latin typeface="Kai" pitchFamily="2" charset="-122"/>
                <a:ea typeface="Kai" pitchFamily="2" charset="-122"/>
              </a:rPr>
              <a:t>分位点的差距</a:t>
            </a:r>
            <a:endParaRPr lang="en-US" sz="1428" dirty="0">
              <a:solidFill>
                <a:srgbClr val="000000"/>
              </a:solidFill>
              <a:latin typeface="Kai" pitchFamily="2" charset="-122"/>
              <a:ea typeface="Kai" pitchFamily="2" charset="-122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4387979" y="3438525"/>
            <a:ext cx="0" cy="1881188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998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>
            <a:extLst>
              <a:ext uri="{FF2B5EF4-FFF2-40B4-BE49-F238E27FC236}">
                <a16:creationId xmlns:a16="http://schemas.microsoft.com/office/drawing/2014/main" id="{BC987300-0E4A-374B-B350-E3828CD95F7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251972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幻灯片" r:id="rId7" imgW="7772400" imgH="10058400" progId="TCLayout.ActiveDocument.1">
                  <p:embed/>
                </p:oleObj>
              </mc:Choice>
              <mc:Fallback>
                <p:oleObj name="think-cell 幻灯片" r:id="rId7" imgW="7772400" imgH="10058400" progId="TCLayout.ActiveDocument.1">
                  <p:embed/>
                  <p:pic>
                    <p:nvPicPr>
                      <p:cNvPr id="8" name="对象 7" hidden="1">
                        <a:extLst>
                          <a:ext uri="{FF2B5EF4-FFF2-40B4-BE49-F238E27FC236}">
                            <a16:creationId xmlns:a16="http://schemas.microsoft.com/office/drawing/2014/main" id="{BC987300-0E4A-374B-B350-E3828CD95F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076F415B-1F79-AA49-964B-4D661993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798125-6704-A341-BA3C-648F138007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3" name="Text Placeholder 2">
            <a:hlinkClick r:id="rId9" action="ppaction://hlinksldjump"/>
            <a:extLst>
              <a:ext uri="{FF2B5EF4-FFF2-40B4-BE49-F238E27FC236}">
                <a16:creationId xmlns:a16="http://schemas.microsoft.com/office/drawing/2014/main" id="{7869D04E-FED4-7947-9572-A475A5DF6A4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5291138" y="2817813"/>
            <a:ext cx="160972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82550" tIns="82550" rIns="0" bIns="80963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cs typeface="+mn-cs"/>
              </a:rPr>
              <a:t>收率优化模型</a:t>
            </a:r>
            <a:endParaRPr lang="zh-CN" altLang="en-US" dirty="0">
              <a:cs typeface="+mn-cs"/>
            </a:endParaRPr>
          </a:p>
        </p:txBody>
      </p:sp>
      <p:sp>
        <p:nvSpPr>
          <p:cNvPr id="12" name="Text Placeholder 2">
            <a:hlinkClick r:id="rId10" action="ppaction://hlinksldjump"/>
            <a:extLst>
              <a:ext uri="{FF2B5EF4-FFF2-40B4-BE49-F238E27FC236}">
                <a16:creationId xmlns:a16="http://schemas.microsoft.com/office/drawing/2014/main" id="{5994752F-6D5B-A849-8FCC-E77CB81710E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291138" y="3225800"/>
            <a:ext cx="16097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82550" tIns="80963" rIns="0" bIns="80963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>
                <a:cs typeface="+mn-cs"/>
              </a:rPr>
              <a:t>利润优化模型</a:t>
            </a:r>
            <a:endParaRPr lang="zh-CN" altLang="en-US" dirty="0"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90D369-56AE-9D4E-BB44-D300E150833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5291138" y="3632200"/>
            <a:ext cx="1609725" cy="4079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82550" tIns="80963" rIns="0" bIns="8255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chemeClr val="tx2"/>
                </a:solidFill>
                <a:cs typeface="+mn-cs"/>
              </a:rPr>
              <a:t>数字化业绩管理</a:t>
            </a:r>
          </a:p>
        </p:txBody>
      </p:sp>
    </p:spTree>
    <p:extLst>
      <p:ext uri="{BB962C8B-B14F-4D97-AF65-F5344CB8AC3E}">
        <p14:creationId xmlns:p14="http://schemas.microsoft.com/office/powerpoint/2010/main" val="180397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6454140"/>
            <a:ext cx="11082655" cy="0"/>
          </a:xfrm>
          <a:custGeom>
            <a:avLst/>
            <a:gdLst/>
            <a:ahLst/>
            <a:cxnLst/>
            <a:rect l="l" t="t" r="r" b="b"/>
            <a:pathLst>
              <a:path w="11082655">
                <a:moveTo>
                  <a:pt x="0" y="0"/>
                </a:moveTo>
                <a:lnTo>
                  <a:pt x="110825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036" y="501142"/>
            <a:ext cx="27692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How</a:t>
            </a:r>
            <a:r>
              <a:rPr spc="-25" dirty="0"/>
              <a:t> </a:t>
            </a:r>
            <a:r>
              <a:rPr spc="-5" dirty="0"/>
              <a:t>DPM</a:t>
            </a:r>
            <a:r>
              <a:rPr spc="-15" dirty="0"/>
              <a:t> </a:t>
            </a:r>
            <a:r>
              <a:rPr spc="-10" dirty="0"/>
              <a:t>works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36" y="914400"/>
            <a:ext cx="11082528" cy="5029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34981" y="6497072"/>
            <a:ext cx="115125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McKinsey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&amp;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Company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对象 23" hidden="1">
            <a:extLst>
              <a:ext uri="{FF2B5EF4-FFF2-40B4-BE49-F238E27FC236}">
                <a16:creationId xmlns:a16="http://schemas.microsoft.com/office/drawing/2014/main" id="{9DAFD923-7771-C342-9406-70DEE28358B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868564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24" name="对象 23" hidden="1">
                        <a:extLst>
                          <a:ext uri="{FF2B5EF4-FFF2-40B4-BE49-F238E27FC236}">
                            <a16:creationId xmlns:a16="http://schemas.microsoft.com/office/drawing/2014/main" id="{9DAFD923-7771-C342-9406-70DEE2835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554736" y="1182624"/>
            <a:ext cx="11082655" cy="0"/>
          </a:xfrm>
          <a:custGeom>
            <a:avLst/>
            <a:gdLst/>
            <a:ahLst/>
            <a:cxnLst/>
            <a:rect l="l" t="t" r="r" b="b"/>
            <a:pathLst>
              <a:path w="11082655">
                <a:moveTo>
                  <a:pt x="0" y="0"/>
                </a:moveTo>
                <a:lnTo>
                  <a:pt x="110825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53333" y="1364071"/>
            <a:ext cx="8639175" cy="5060950"/>
            <a:chOff x="3553333" y="1364071"/>
            <a:chExt cx="8639175" cy="5060950"/>
          </a:xfrm>
        </p:grpSpPr>
        <p:sp>
          <p:nvSpPr>
            <p:cNvPr id="4" name="object 4"/>
            <p:cNvSpPr/>
            <p:nvPr/>
          </p:nvSpPr>
          <p:spPr>
            <a:xfrm>
              <a:off x="3553333" y="5294447"/>
              <a:ext cx="2515235" cy="1123315"/>
            </a:xfrm>
            <a:custGeom>
              <a:avLst/>
              <a:gdLst/>
              <a:ahLst/>
              <a:cxnLst/>
              <a:rect l="l" t="t" r="r" b="b"/>
              <a:pathLst>
                <a:path w="2515235" h="1123314">
                  <a:moveTo>
                    <a:pt x="778541" y="0"/>
                  </a:moveTo>
                  <a:lnTo>
                    <a:pt x="729246" y="101"/>
                  </a:lnTo>
                  <a:lnTo>
                    <a:pt x="679507" y="869"/>
                  </a:lnTo>
                  <a:lnTo>
                    <a:pt x="629592" y="2441"/>
                  </a:lnTo>
                  <a:lnTo>
                    <a:pt x="579767" y="4955"/>
                  </a:lnTo>
                  <a:lnTo>
                    <a:pt x="530299" y="8550"/>
                  </a:lnTo>
                  <a:lnTo>
                    <a:pt x="481454" y="13364"/>
                  </a:lnTo>
                  <a:lnTo>
                    <a:pt x="433500" y="19535"/>
                  </a:lnTo>
                  <a:lnTo>
                    <a:pt x="386703" y="27201"/>
                  </a:lnTo>
                  <a:lnTo>
                    <a:pt x="341330" y="36502"/>
                  </a:lnTo>
                  <a:lnTo>
                    <a:pt x="297646" y="47574"/>
                  </a:lnTo>
                  <a:lnTo>
                    <a:pt x="255920" y="60556"/>
                  </a:lnTo>
                  <a:lnTo>
                    <a:pt x="216417" y="75588"/>
                  </a:lnTo>
                  <a:lnTo>
                    <a:pt x="179404" y="92806"/>
                  </a:lnTo>
                  <a:lnTo>
                    <a:pt x="145149" y="112349"/>
                  </a:lnTo>
                  <a:lnTo>
                    <a:pt x="113916" y="134356"/>
                  </a:lnTo>
                  <a:lnTo>
                    <a:pt x="61589" y="186313"/>
                  </a:lnTo>
                  <a:lnTo>
                    <a:pt x="24557" y="249784"/>
                  </a:lnTo>
                  <a:lnTo>
                    <a:pt x="12442" y="286182"/>
                  </a:lnTo>
                  <a:lnTo>
                    <a:pt x="4951" y="325874"/>
                  </a:lnTo>
                  <a:lnTo>
                    <a:pt x="580" y="378484"/>
                  </a:lnTo>
                  <a:lnTo>
                    <a:pt x="0" y="431421"/>
                  </a:lnTo>
                  <a:lnTo>
                    <a:pt x="2583" y="484438"/>
                  </a:lnTo>
                  <a:lnTo>
                    <a:pt x="7703" y="537289"/>
                  </a:lnTo>
                  <a:lnTo>
                    <a:pt x="14730" y="589729"/>
                  </a:lnTo>
                  <a:lnTo>
                    <a:pt x="22033" y="642136"/>
                  </a:lnTo>
                  <a:lnTo>
                    <a:pt x="31050" y="696128"/>
                  </a:lnTo>
                  <a:lnTo>
                    <a:pt x="45306" y="749222"/>
                  </a:lnTo>
                  <a:lnTo>
                    <a:pt x="68324" y="798936"/>
                  </a:lnTo>
                  <a:lnTo>
                    <a:pt x="97318" y="832270"/>
                  </a:lnTo>
                  <a:lnTo>
                    <a:pt x="135803" y="856406"/>
                  </a:lnTo>
                  <a:lnTo>
                    <a:pt x="181445" y="873601"/>
                  </a:lnTo>
                  <a:lnTo>
                    <a:pt x="231909" y="886115"/>
                  </a:lnTo>
                  <a:lnTo>
                    <a:pt x="284859" y="896205"/>
                  </a:lnTo>
                  <a:lnTo>
                    <a:pt x="333314" y="904303"/>
                  </a:lnTo>
                  <a:lnTo>
                    <a:pt x="382078" y="911104"/>
                  </a:lnTo>
                  <a:lnTo>
                    <a:pt x="431128" y="916688"/>
                  </a:lnTo>
                  <a:lnTo>
                    <a:pt x="480439" y="921135"/>
                  </a:lnTo>
                  <a:lnTo>
                    <a:pt x="509997" y="953495"/>
                  </a:lnTo>
                  <a:lnTo>
                    <a:pt x="543599" y="983794"/>
                  </a:lnTo>
                  <a:lnTo>
                    <a:pt x="580934" y="1011850"/>
                  </a:lnTo>
                  <a:lnTo>
                    <a:pt x="621690" y="1037479"/>
                  </a:lnTo>
                  <a:lnTo>
                    <a:pt x="665555" y="1060498"/>
                  </a:lnTo>
                  <a:lnTo>
                    <a:pt x="712219" y="1080725"/>
                  </a:lnTo>
                  <a:lnTo>
                    <a:pt x="761370" y="1097978"/>
                  </a:lnTo>
                  <a:lnTo>
                    <a:pt x="812695" y="1112071"/>
                  </a:lnTo>
                  <a:lnTo>
                    <a:pt x="865884" y="1122824"/>
                  </a:lnTo>
                  <a:lnTo>
                    <a:pt x="889189" y="1121343"/>
                  </a:lnTo>
                  <a:lnTo>
                    <a:pt x="904969" y="1111042"/>
                  </a:lnTo>
                  <a:lnTo>
                    <a:pt x="909747" y="1096192"/>
                  </a:lnTo>
                  <a:lnTo>
                    <a:pt x="900047" y="1081067"/>
                  </a:lnTo>
                  <a:lnTo>
                    <a:pt x="859219" y="1045064"/>
                  </a:lnTo>
                  <a:lnTo>
                    <a:pt x="826880" y="1006537"/>
                  </a:lnTo>
                  <a:lnTo>
                    <a:pt x="802517" y="965781"/>
                  </a:lnTo>
                  <a:lnTo>
                    <a:pt x="785620" y="923091"/>
                  </a:lnTo>
                  <a:lnTo>
                    <a:pt x="836543" y="928691"/>
                  </a:lnTo>
                  <a:lnTo>
                    <a:pt x="887780" y="933532"/>
                  </a:lnTo>
                  <a:lnTo>
                    <a:pt x="939284" y="937671"/>
                  </a:lnTo>
                  <a:lnTo>
                    <a:pt x="991008" y="941163"/>
                  </a:lnTo>
                  <a:lnTo>
                    <a:pt x="1042904" y="944063"/>
                  </a:lnTo>
                  <a:lnTo>
                    <a:pt x="1094923" y="946427"/>
                  </a:lnTo>
                  <a:lnTo>
                    <a:pt x="1147020" y="948311"/>
                  </a:lnTo>
                  <a:lnTo>
                    <a:pt x="1199145" y="949769"/>
                  </a:lnTo>
                  <a:lnTo>
                    <a:pt x="1251251" y="950858"/>
                  </a:lnTo>
                  <a:lnTo>
                    <a:pt x="1303291" y="951632"/>
                  </a:lnTo>
                  <a:lnTo>
                    <a:pt x="1406982" y="952461"/>
                  </a:lnTo>
                  <a:lnTo>
                    <a:pt x="1613650" y="952660"/>
                  </a:lnTo>
                  <a:lnTo>
                    <a:pt x="1719310" y="951869"/>
                  </a:lnTo>
                  <a:lnTo>
                    <a:pt x="1824965" y="950136"/>
                  </a:lnTo>
                  <a:lnTo>
                    <a:pt x="1877779" y="948886"/>
                  </a:lnTo>
                  <a:lnTo>
                    <a:pt x="1930578" y="947364"/>
                  </a:lnTo>
                  <a:lnTo>
                    <a:pt x="1983357" y="945558"/>
                  </a:lnTo>
                  <a:lnTo>
                    <a:pt x="2033125" y="943430"/>
                  </a:lnTo>
                  <a:lnTo>
                    <a:pt x="2083044" y="940269"/>
                  </a:lnTo>
                  <a:lnTo>
                    <a:pt x="2132627" y="935415"/>
                  </a:lnTo>
                  <a:lnTo>
                    <a:pt x="2181389" y="928214"/>
                  </a:lnTo>
                  <a:lnTo>
                    <a:pt x="2228841" y="918009"/>
                  </a:lnTo>
                  <a:lnTo>
                    <a:pt x="2274499" y="904142"/>
                  </a:lnTo>
                  <a:lnTo>
                    <a:pt x="2317875" y="885956"/>
                  </a:lnTo>
                  <a:lnTo>
                    <a:pt x="2366256" y="858062"/>
                  </a:lnTo>
                  <a:lnTo>
                    <a:pt x="2407026" y="825943"/>
                  </a:lnTo>
                  <a:lnTo>
                    <a:pt x="2440600" y="790265"/>
                  </a:lnTo>
                  <a:lnTo>
                    <a:pt x="2467391" y="751692"/>
                  </a:lnTo>
                  <a:lnTo>
                    <a:pt x="2487812" y="710889"/>
                  </a:lnTo>
                  <a:lnTo>
                    <a:pt x="2502279" y="668521"/>
                  </a:lnTo>
                  <a:lnTo>
                    <a:pt x="2511206" y="625253"/>
                  </a:lnTo>
                  <a:lnTo>
                    <a:pt x="2515005" y="581749"/>
                  </a:lnTo>
                  <a:lnTo>
                    <a:pt x="2514090" y="538675"/>
                  </a:lnTo>
                  <a:lnTo>
                    <a:pt x="2510256" y="497377"/>
                  </a:lnTo>
                  <a:lnTo>
                    <a:pt x="2504244" y="454556"/>
                  </a:lnTo>
                  <a:lnTo>
                    <a:pt x="2495496" y="410929"/>
                  </a:lnTo>
                  <a:lnTo>
                    <a:pt x="2483450" y="367210"/>
                  </a:lnTo>
                  <a:lnTo>
                    <a:pt x="2467545" y="324116"/>
                  </a:lnTo>
                  <a:lnTo>
                    <a:pt x="2447220" y="282362"/>
                  </a:lnTo>
                  <a:lnTo>
                    <a:pt x="2421915" y="242664"/>
                  </a:lnTo>
                  <a:lnTo>
                    <a:pt x="2391069" y="205736"/>
                  </a:lnTo>
                  <a:lnTo>
                    <a:pt x="2354121" y="172296"/>
                  </a:lnTo>
                  <a:lnTo>
                    <a:pt x="2310509" y="143057"/>
                  </a:lnTo>
                  <a:lnTo>
                    <a:pt x="2270439" y="122807"/>
                  </a:lnTo>
                  <a:lnTo>
                    <a:pt x="2227424" y="105719"/>
                  </a:lnTo>
                  <a:lnTo>
                    <a:pt x="2181914" y="91467"/>
                  </a:lnTo>
                  <a:lnTo>
                    <a:pt x="2134356" y="79727"/>
                  </a:lnTo>
                  <a:lnTo>
                    <a:pt x="2085198" y="70171"/>
                  </a:lnTo>
                  <a:lnTo>
                    <a:pt x="2034888" y="62476"/>
                  </a:lnTo>
                  <a:lnTo>
                    <a:pt x="1983874" y="56315"/>
                  </a:lnTo>
                  <a:lnTo>
                    <a:pt x="1932605" y="51363"/>
                  </a:lnTo>
                  <a:lnTo>
                    <a:pt x="1881527" y="47295"/>
                  </a:lnTo>
                  <a:lnTo>
                    <a:pt x="1781742" y="40509"/>
                  </a:lnTo>
                  <a:lnTo>
                    <a:pt x="1682884" y="33433"/>
                  </a:lnTo>
                  <a:lnTo>
                    <a:pt x="1631808" y="30021"/>
                  </a:lnTo>
                  <a:lnTo>
                    <a:pt x="1580701" y="26885"/>
                  </a:lnTo>
                  <a:lnTo>
                    <a:pt x="1478410" y="21358"/>
                  </a:lnTo>
                  <a:lnTo>
                    <a:pt x="1376029" y="16694"/>
                  </a:lnTo>
                  <a:lnTo>
                    <a:pt x="1273575" y="12734"/>
                  </a:lnTo>
                  <a:lnTo>
                    <a:pt x="1171067" y="9318"/>
                  </a:lnTo>
                  <a:lnTo>
                    <a:pt x="965960" y="3484"/>
                  </a:lnTo>
                  <a:lnTo>
                    <a:pt x="874737" y="1240"/>
                  </a:lnTo>
                  <a:lnTo>
                    <a:pt x="827127" y="425"/>
                  </a:lnTo>
                  <a:lnTo>
                    <a:pt x="778541" y="0"/>
                  </a:lnTo>
                  <a:close/>
                </a:path>
              </a:pathLst>
            </a:custGeom>
            <a:solidFill>
              <a:srgbClr val="AA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26049" y="3198951"/>
              <a:ext cx="1259205" cy="1945005"/>
            </a:xfrm>
            <a:custGeom>
              <a:avLst/>
              <a:gdLst/>
              <a:ahLst/>
              <a:cxnLst/>
              <a:rect l="l" t="t" r="r" b="b"/>
              <a:pathLst>
                <a:path w="1259204" h="1945004">
                  <a:moveTo>
                    <a:pt x="742300" y="51"/>
                  </a:moveTo>
                  <a:lnTo>
                    <a:pt x="692781" y="0"/>
                  </a:lnTo>
                  <a:lnTo>
                    <a:pt x="643255" y="547"/>
                  </a:lnTo>
                  <a:lnTo>
                    <a:pt x="593726" y="1702"/>
                  </a:lnTo>
                  <a:lnTo>
                    <a:pt x="546683" y="3366"/>
                  </a:lnTo>
                  <a:lnTo>
                    <a:pt x="499666" y="5569"/>
                  </a:lnTo>
                  <a:lnTo>
                    <a:pt x="452676" y="8322"/>
                  </a:lnTo>
                  <a:lnTo>
                    <a:pt x="405719" y="11636"/>
                  </a:lnTo>
                  <a:lnTo>
                    <a:pt x="358796" y="15522"/>
                  </a:lnTo>
                  <a:lnTo>
                    <a:pt x="257803" y="25062"/>
                  </a:lnTo>
                  <a:lnTo>
                    <a:pt x="202693" y="32658"/>
                  </a:lnTo>
                  <a:lnTo>
                    <a:pt x="149107" y="47351"/>
                  </a:lnTo>
                  <a:lnTo>
                    <a:pt x="99569" y="73711"/>
                  </a:lnTo>
                  <a:lnTo>
                    <a:pt x="65807" y="104822"/>
                  </a:lnTo>
                  <a:lnTo>
                    <a:pt x="40468" y="142078"/>
                  </a:lnTo>
                  <a:lnTo>
                    <a:pt x="22404" y="184295"/>
                  </a:lnTo>
                  <a:lnTo>
                    <a:pt x="10472" y="230292"/>
                  </a:lnTo>
                  <a:lnTo>
                    <a:pt x="3523" y="278883"/>
                  </a:lnTo>
                  <a:lnTo>
                    <a:pt x="415" y="328887"/>
                  </a:lnTo>
                  <a:lnTo>
                    <a:pt x="0" y="379120"/>
                  </a:lnTo>
                  <a:lnTo>
                    <a:pt x="1132" y="428398"/>
                  </a:lnTo>
                  <a:lnTo>
                    <a:pt x="23679" y="1194393"/>
                  </a:lnTo>
                  <a:lnTo>
                    <a:pt x="25992" y="1246332"/>
                  </a:lnTo>
                  <a:lnTo>
                    <a:pt x="29741" y="1298863"/>
                  </a:lnTo>
                  <a:lnTo>
                    <a:pt x="35628" y="1351222"/>
                  </a:lnTo>
                  <a:lnTo>
                    <a:pt x="44355" y="1402639"/>
                  </a:lnTo>
                  <a:lnTo>
                    <a:pt x="56626" y="1452350"/>
                  </a:lnTo>
                  <a:lnTo>
                    <a:pt x="73143" y="1499587"/>
                  </a:lnTo>
                  <a:lnTo>
                    <a:pt x="94609" y="1543585"/>
                  </a:lnTo>
                  <a:lnTo>
                    <a:pt x="121725" y="1583576"/>
                  </a:lnTo>
                  <a:lnTo>
                    <a:pt x="155195" y="1618793"/>
                  </a:lnTo>
                  <a:lnTo>
                    <a:pt x="193034" y="1647068"/>
                  </a:lnTo>
                  <a:lnTo>
                    <a:pt x="234077" y="1668790"/>
                  </a:lnTo>
                  <a:lnTo>
                    <a:pt x="277689" y="1684556"/>
                  </a:lnTo>
                  <a:lnTo>
                    <a:pt x="323235" y="1694963"/>
                  </a:lnTo>
                  <a:lnTo>
                    <a:pt x="370083" y="1700607"/>
                  </a:lnTo>
                  <a:lnTo>
                    <a:pt x="417596" y="1702086"/>
                  </a:lnTo>
                  <a:lnTo>
                    <a:pt x="465140" y="1699997"/>
                  </a:lnTo>
                  <a:lnTo>
                    <a:pt x="512081" y="1694936"/>
                  </a:lnTo>
                  <a:lnTo>
                    <a:pt x="557785" y="1687500"/>
                  </a:lnTo>
                  <a:lnTo>
                    <a:pt x="538944" y="1732383"/>
                  </a:lnTo>
                  <a:lnTo>
                    <a:pt x="516726" y="1774925"/>
                  </a:lnTo>
                  <a:lnTo>
                    <a:pt x="490924" y="1815041"/>
                  </a:lnTo>
                  <a:lnTo>
                    <a:pt x="461330" y="1852645"/>
                  </a:lnTo>
                  <a:lnTo>
                    <a:pt x="427737" y="1887652"/>
                  </a:lnTo>
                  <a:lnTo>
                    <a:pt x="418440" y="1907099"/>
                  </a:lnTo>
                  <a:lnTo>
                    <a:pt x="423181" y="1927403"/>
                  </a:lnTo>
                  <a:lnTo>
                    <a:pt x="437184" y="1942088"/>
                  </a:lnTo>
                  <a:lnTo>
                    <a:pt x="455677" y="1944675"/>
                  </a:lnTo>
                  <a:lnTo>
                    <a:pt x="496654" y="1930724"/>
                  </a:lnTo>
                  <a:lnTo>
                    <a:pt x="538092" y="1912538"/>
                  </a:lnTo>
                  <a:lnTo>
                    <a:pt x="579417" y="1890315"/>
                  </a:lnTo>
                  <a:lnTo>
                    <a:pt x="620055" y="1864250"/>
                  </a:lnTo>
                  <a:lnTo>
                    <a:pt x="659433" y="1834540"/>
                  </a:lnTo>
                  <a:lnTo>
                    <a:pt x="696977" y="1801382"/>
                  </a:lnTo>
                  <a:lnTo>
                    <a:pt x="732112" y="1764972"/>
                  </a:lnTo>
                  <a:lnTo>
                    <a:pt x="764265" y="1725506"/>
                  </a:lnTo>
                  <a:lnTo>
                    <a:pt x="792862" y="1683182"/>
                  </a:lnTo>
                  <a:lnTo>
                    <a:pt x="841785" y="1684895"/>
                  </a:lnTo>
                  <a:lnTo>
                    <a:pt x="890550" y="1682814"/>
                  </a:lnTo>
                  <a:lnTo>
                    <a:pt x="938456" y="1675741"/>
                  </a:lnTo>
                  <a:lnTo>
                    <a:pt x="984800" y="1662479"/>
                  </a:lnTo>
                  <a:lnTo>
                    <a:pt x="1028880" y="1641829"/>
                  </a:lnTo>
                  <a:lnTo>
                    <a:pt x="1069994" y="1612596"/>
                  </a:lnTo>
                  <a:lnTo>
                    <a:pt x="1107441" y="1573581"/>
                  </a:lnTo>
                  <a:lnTo>
                    <a:pt x="1136631" y="1527953"/>
                  </a:lnTo>
                  <a:lnTo>
                    <a:pt x="1157701" y="1477442"/>
                  </a:lnTo>
                  <a:lnTo>
                    <a:pt x="1172913" y="1423598"/>
                  </a:lnTo>
                  <a:lnTo>
                    <a:pt x="1184530" y="1367968"/>
                  </a:lnTo>
                  <a:lnTo>
                    <a:pt x="1193915" y="1315588"/>
                  </a:lnTo>
                  <a:lnTo>
                    <a:pt x="1202545" y="1262996"/>
                  </a:lnTo>
                  <a:lnTo>
                    <a:pt x="1210469" y="1210234"/>
                  </a:lnTo>
                  <a:lnTo>
                    <a:pt x="1217738" y="1157346"/>
                  </a:lnTo>
                  <a:lnTo>
                    <a:pt x="1224399" y="1104373"/>
                  </a:lnTo>
                  <a:lnTo>
                    <a:pt x="1230504" y="1051357"/>
                  </a:lnTo>
                  <a:lnTo>
                    <a:pt x="1235804" y="1001231"/>
                  </a:lnTo>
                  <a:lnTo>
                    <a:pt x="1240565" y="951031"/>
                  </a:lnTo>
                  <a:lnTo>
                    <a:pt x="1244787" y="900766"/>
                  </a:lnTo>
                  <a:lnTo>
                    <a:pt x="1248467" y="850442"/>
                  </a:lnTo>
                  <a:lnTo>
                    <a:pt x="1251603" y="800067"/>
                  </a:lnTo>
                  <a:lnTo>
                    <a:pt x="1254194" y="749650"/>
                  </a:lnTo>
                  <a:lnTo>
                    <a:pt x="1256238" y="699197"/>
                  </a:lnTo>
                  <a:lnTo>
                    <a:pt x="1257734" y="648716"/>
                  </a:lnTo>
                  <a:lnTo>
                    <a:pt x="1258679" y="598216"/>
                  </a:lnTo>
                  <a:lnTo>
                    <a:pt x="1259071" y="547703"/>
                  </a:lnTo>
                  <a:lnTo>
                    <a:pt x="1258910" y="497184"/>
                  </a:lnTo>
                  <a:lnTo>
                    <a:pt x="1258194" y="446669"/>
                  </a:lnTo>
                  <a:lnTo>
                    <a:pt x="1255650" y="351411"/>
                  </a:lnTo>
                  <a:lnTo>
                    <a:pt x="1253798" y="303701"/>
                  </a:lnTo>
                  <a:lnTo>
                    <a:pt x="1250236" y="254714"/>
                  </a:lnTo>
                  <a:lnTo>
                    <a:pt x="1243836" y="206133"/>
                  </a:lnTo>
                  <a:lnTo>
                    <a:pt x="1233470" y="159636"/>
                  </a:lnTo>
                  <a:lnTo>
                    <a:pt x="1218011" y="116905"/>
                  </a:lnTo>
                  <a:lnTo>
                    <a:pt x="1196330" y="79622"/>
                  </a:lnTo>
                  <a:lnTo>
                    <a:pt x="1167300" y="49466"/>
                  </a:lnTo>
                  <a:lnTo>
                    <a:pt x="1129793" y="28118"/>
                  </a:lnTo>
                  <a:lnTo>
                    <a:pt x="1084087" y="14975"/>
                  </a:lnTo>
                  <a:lnTo>
                    <a:pt x="1035876" y="8197"/>
                  </a:lnTo>
                  <a:lnTo>
                    <a:pt x="986616" y="5551"/>
                  </a:lnTo>
                  <a:lnTo>
                    <a:pt x="937765" y="4807"/>
                  </a:lnTo>
                  <a:lnTo>
                    <a:pt x="890779" y="3734"/>
                  </a:lnTo>
                  <a:lnTo>
                    <a:pt x="841302" y="1926"/>
                  </a:lnTo>
                  <a:lnTo>
                    <a:pt x="791808" y="696"/>
                  </a:lnTo>
                  <a:lnTo>
                    <a:pt x="742300" y="51"/>
                  </a:lnTo>
                  <a:close/>
                </a:path>
              </a:pathLst>
            </a:custGeom>
            <a:solidFill>
              <a:srgbClr val="1F4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97653" y="1431031"/>
              <a:ext cx="2825750" cy="1349375"/>
            </a:xfrm>
            <a:custGeom>
              <a:avLst/>
              <a:gdLst/>
              <a:ahLst/>
              <a:cxnLst/>
              <a:rect l="l" t="t" r="r" b="b"/>
              <a:pathLst>
                <a:path w="2825750" h="1349375">
                  <a:moveTo>
                    <a:pt x="1698787" y="36"/>
                  </a:moveTo>
                  <a:lnTo>
                    <a:pt x="1646864" y="0"/>
                  </a:lnTo>
                  <a:lnTo>
                    <a:pt x="1594943" y="239"/>
                  </a:lnTo>
                  <a:lnTo>
                    <a:pt x="1543026" y="741"/>
                  </a:lnTo>
                  <a:lnTo>
                    <a:pt x="1439210" y="2481"/>
                  </a:lnTo>
                  <a:lnTo>
                    <a:pt x="1335431" y="5115"/>
                  </a:lnTo>
                  <a:lnTo>
                    <a:pt x="980194" y="16770"/>
                  </a:lnTo>
                  <a:lnTo>
                    <a:pt x="878827" y="20880"/>
                  </a:lnTo>
                  <a:lnTo>
                    <a:pt x="777514" y="25841"/>
                  </a:lnTo>
                  <a:lnTo>
                    <a:pt x="726910" y="28729"/>
                  </a:lnTo>
                  <a:lnTo>
                    <a:pt x="676359" y="31935"/>
                  </a:lnTo>
                  <a:lnTo>
                    <a:pt x="625875" y="35494"/>
                  </a:lnTo>
                  <a:lnTo>
                    <a:pt x="575470" y="39442"/>
                  </a:lnTo>
                  <a:lnTo>
                    <a:pt x="525158" y="43814"/>
                  </a:lnTo>
                  <a:lnTo>
                    <a:pt x="474951" y="48645"/>
                  </a:lnTo>
                  <a:lnTo>
                    <a:pt x="423008" y="55779"/>
                  </a:lnTo>
                  <a:lnTo>
                    <a:pt x="373523" y="66434"/>
                  </a:lnTo>
                  <a:lnTo>
                    <a:pt x="326620" y="80699"/>
                  </a:lnTo>
                  <a:lnTo>
                    <a:pt x="282420" y="98662"/>
                  </a:lnTo>
                  <a:lnTo>
                    <a:pt x="241048" y="120412"/>
                  </a:lnTo>
                  <a:lnTo>
                    <a:pt x="202624" y="146038"/>
                  </a:lnTo>
                  <a:lnTo>
                    <a:pt x="167271" y="175629"/>
                  </a:lnTo>
                  <a:lnTo>
                    <a:pt x="135113" y="209272"/>
                  </a:lnTo>
                  <a:lnTo>
                    <a:pt x="106271" y="247058"/>
                  </a:lnTo>
                  <a:lnTo>
                    <a:pt x="80868" y="289075"/>
                  </a:lnTo>
                  <a:lnTo>
                    <a:pt x="59026" y="335411"/>
                  </a:lnTo>
                  <a:lnTo>
                    <a:pt x="40955" y="385974"/>
                  </a:lnTo>
                  <a:lnTo>
                    <a:pt x="27403" y="437651"/>
                  </a:lnTo>
                  <a:lnTo>
                    <a:pt x="17640" y="490161"/>
                  </a:lnTo>
                  <a:lnTo>
                    <a:pt x="10936" y="543221"/>
                  </a:lnTo>
                  <a:lnTo>
                    <a:pt x="6559" y="596549"/>
                  </a:lnTo>
                  <a:lnTo>
                    <a:pt x="3781" y="649863"/>
                  </a:lnTo>
                  <a:lnTo>
                    <a:pt x="1446" y="700419"/>
                  </a:lnTo>
                  <a:lnTo>
                    <a:pt x="0" y="752343"/>
                  </a:lnTo>
                  <a:lnTo>
                    <a:pt x="1305" y="804613"/>
                  </a:lnTo>
                  <a:lnTo>
                    <a:pt x="7224" y="856205"/>
                  </a:lnTo>
                  <a:lnTo>
                    <a:pt x="19621" y="906097"/>
                  </a:lnTo>
                  <a:lnTo>
                    <a:pt x="40357" y="953266"/>
                  </a:lnTo>
                  <a:lnTo>
                    <a:pt x="68805" y="995388"/>
                  </a:lnTo>
                  <a:lnTo>
                    <a:pt x="102369" y="1030501"/>
                  </a:lnTo>
                  <a:lnTo>
                    <a:pt x="140378" y="1059197"/>
                  </a:lnTo>
                  <a:lnTo>
                    <a:pt x="182162" y="1082067"/>
                  </a:lnTo>
                  <a:lnTo>
                    <a:pt x="227049" y="1099704"/>
                  </a:lnTo>
                  <a:lnTo>
                    <a:pt x="274369" y="1112700"/>
                  </a:lnTo>
                  <a:lnTo>
                    <a:pt x="323451" y="1121647"/>
                  </a:lnTo>
                  <a:lnTo>
                    <a:pt x="373623" y="1127136"/>
                  </a:lnTo>
                  <a:lnTo>
                    <a:pt x="424215" y="1129760"/>
                  </a:lnTo>
                  <a:lnTo>
                    <a:pt x="474555" y="1130111"/>
                  </a:lnTo>
                  <a:lnTo>
                    <a:pt x="523973" y="1128780"/>
                  </a:lnTo>
                  <a:lnTo>
                    <a:pt x="547268" y="1171211"/>
                  </a:lnTo>
                  <a:lnTo>
                    <a:pt x="576075" y="1210027"/>
                  </a:lnTo>
                  <a:lnTo>
                    <a:pt x="609868" y="1244853"/>
                  </a:lnTo>
                  <a:lnTo>
                    <a:pt x="648120" y="1275311"/>
                  </a:lnTo>
                  <a:lnTo>
                    <a:pt x="690304" y="1301024"/>
                  </a:lnTo>
                  <a:lnTo>
                    <a:pt x="735894" y="1321613"/>
                  </a:lnTo>
                  <a:lnTo>
                    <a:pt x="784362" y="1336702"/>
                  </a:lnTo>
                  <a:lnTo>
                    <a:pt x="835183" y="1345914"/>
                  </a:lnTo>
                  <a:lnTo>
                    <a:pt x="887828" y="1348871"/>
                  </a:lnTo>
                  <a:lnTo>
                    <a:pt x="907900" y="1342759"/>
                  </a:lnTo>
                  <a:lnTo>
                    <a:pt x="919816" y="1327980"/>
                  </a:lnTo>
                  <a:lnTo>
                    <a:pt x="921993" y="1309295"/>
                  </a:lnTo>
                  <a:lnTo>
                    <a:pt x="912847" y="1291467"/>
                  </a:lnTo>
                  <a:lnTo>
                    <a:pt x="882895" y="1256588"/>
                  </a:lnTo>
                  <a:lnTo>
                    <a:pt x="859063" y="1221125"/>
                  </a:lnTo>
                  <a:lnTo>
                    <a:pt x="840088" y="1184829"/>
                  </a:lnTo>
                  <a:lnTo>
                    <a:pt x="824709" y="1147449"/>
                  </a:lnTo>
                  <a:lnTo>
                    <a:pt x="874965" y="1151780"/>
                  </a:lnTo>
                  <a:lnTo>
                    <a:pt x="925277" y="1155564"/>
                  </a:lnTo>
                  <a:lnTo>
                    <a:pt x="975640" y="1158841"/>
                  </a:lnTo>
                  <a:lnTo>
                    <a:pt x="1026048" y="1161651"/>
                  </a:lnTo>
                  <a:lnTo>
                    <a:pt x="1076495" y="1164031"/>
                  </a:lnTo>
                  <a:lnTo>
                    <a:pt x="1126974" y="1166021"/>
                  </a:lnTo>
                  <a:lnTo>
                    <a:pt x="1177478" y="1167660"/>
                  </a:lnTo>
                  <a:lnTo>
                    <a:pt x="1228003" y="1168988"/>
                  </a:lnTo>
                  <a:lnTo>
                    <a:pt x="1329087" y="1170864"/>
                  </a:lnTo>
                  <a:lnTo>
                    <a:pt x="1430176" y="1171963"/>
                  </a:lnTo>
                  <a:lnTo>
                    <a:pt x="1732971" y="1173654"/>
                  </a:lnTo>
                  <a:lnTo>
                    <a:pt x="1934478" y="1174057"/>
                  </a:lnTo>
                  <a:lnTo>
                    <a:pt x="2135984" y="1173357"/>
                  </a:lnTo>
                  <a:lnTo>
                    <a:pt x="2185172" y="1173427"/>
                  </a:lnTo>
                  <a:lnTo>
                    <a:pt x="2284911" y="1174560"/>
                  </a:lnTo>
                  <a:lnTo>
                    <a:pt x="2335073" y="1174675"/>
                  </a:lnTo>
                  <a:lnTo>
                    <a:pt x="2385168" y="1173854"/>
                  </a:lnTo>
                  <a:lnTo>
                    <a:pt x="2435004" y="1171625"/>
                  </a:lnTo>
                  <a:lnTo>
                    <a:pt x="2484384" y="1167511"/>
                  </a:lnTo>
                  <a:lnTo>
                    <a:pt x="2533113" y="1161038"/>
                  </a:lnTo>
                  <a:lnTo>
                    <a:pt x="2585564" y="1148688"/>
                  </a:lnTo>
                  <a:lnTo>
                    <a:pt x="2630813" y="1130173"/>
                  </a:lnTo>
                  <a:lnTo>
                    <a:pt x="2669457" y="1106075"/>
                  </a:lnTo>
                  <a:lnTo>
                    <a:pt x="2702091" y="1076974"/>
                  </a:lnTo>
                  <a:lnTo>
                    <a:pt x="2729311" y="1043451"/>
                  </a:lnTo>
                  <a:lnTo>
                    <a:pt x="2751711" y="1006085"/>
                  </a:lnTo>
                  <a:lnTo>
                    <a:pt x="2769887" y="965457"/>
                  </a:lnTo>
                  <a:lnTo>
                    <a:pt x="2784434" y="922149"/>
                  </a:lnTo>
                  <a:lnTo>
                    <a:pt x="2795948" y="876740"/>
                  </a:lnTo>
                  <a:lnTo>
                    <a:pt x="2805025" y="829811"/>
                  </a:lnTo>
                  <a:lnTo>
                    <a:pt x="2812259" y="781943"/>
                  </a:lnTo>
                  <a:lnTo>
                    <a:pt x="2817616" y="737368"/>
                  </a:lnTo>
                  <a:lnTo>
                    <a:pt x="2821821" y="690398"/>
                  </a:lnTo>
                  <a:lnTo>
                    <a:pt x="2824576" y="641571"/>
                  </a:lnTo>
                  <a:lnTo>
                    <a:pt x="2825582" y="591422"/>
                  </a:lnTo>
                  <a:lnTo>
                    <a:pt x="2824540" y="540489"/>
                  </a:lnTo>
                  <a:lnTo>
                    <a:pt x="2821150" y="489308"/>
                  </a:lnTo>
                  <a:lnTo>
                    <a:pt x="2815115" y="438416"/>
                  </a:lnTo>
                  <a:lnTo>
                    <a:pt x="2806135" y="388348"/>
                  </a:lnTo>
                  <a:lnTo>
                    <a:pt x="2793911" y="339643"/>
                  </a:lnTo>
                  <a:lnTo>
                    <a:pt x="2778144" y="292835"/>
                  </a:lnTo>
                  <a:lnTo>
                    <a:pt x="2758535" y="248463"/>
                  </a:lnTo>
                  <a:lnTo>
                    <a:pt x="2734785" y="207061"/>
                  </a:lnTo>
                  <a:lnTo>
                    <a:pt x="2706595" y="169168"/>
                  </a:lnTo>
                  <a:lnTo>
                    <a:pt x="2673452" y="135680"/>
                  </a:lnTo>
                  <a:lnTo>
                    <a:pt x="2636126" y="107666"/>
                  </a:lnTo>
                  <a:lnTo>
                    <a:pt x="2595194" y="84607"/>
                  </a:lnTo>
                  <a:lnTo>
                    <a:pt x="2551230" y="65981"/>
                  </a:lnTo>
                  <a:lnTo>
                    <a:pt x="2504810" y="51267"/>
                  </a:lnTo>
                  <a:lnTo>
                    <a:pt x="2456508" y="39943"/>
                  </a:lnTo>
                  <a:lnTo>
                    <a:pt x="2406899" y="31488"/>
                  </a:lnTo>
                  <a:lnTo>
                    <a:pt x="2356559" y="25381"/>
                  </a:lnTo>
                  <a:lnTo>
                    <a:pt x="2306062" y="21100"/>
                  </a:lnTo>
                  <a:lnTo>
                    <a:pt x="2255985" y="18124"/>
                  </a:lnTo>
                  <a:lnTo>
                    <a:pt x="2159385" y="14003"/>
                  </a:lnTo>
                  <a:lnTo>
                    <a:pt x="2062143" y="9104"/>
                  </a:lnTo>
                  <a:lnTo>
                    <a:pt x="2010259" y="6773"/>
                  </a:lnTo>
                  <a:lnTo>
                    <a:pt x="1958364" y="4809"/>
                  </a:lnTo>
                  <a:lnTo>
                    <a:pt x="1906460" y="3199"/>
                  </a:lnTo>
                  <a:lnTo>
                    <a:pt x="1854548" y="1930"/>
                  </a:lnTo>
                  <a:lnTo>
                    <a:pt x="1802631" y="988"/>
                  </a:lnTo>
                  <a:lnTo>
                    <a:pt x="1750710" y="361"/>
                  </a:lnTo>
                  <a:lnTo>
                    <a:pt x="1698787" y="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6303" y="1364071"/>
              <a:ext cx="7505695" cy="506055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3357499" y="3198951"/>
            <a:ext cx="1261110" cy="1945005"/>
          </a:xfrm>
          <a:custGeom>
            <a:avLst/>
            <a:gdLst/>
            <a:ahLst/>
            <a:cxnLst/>
            <a:rect l="l" t="t" r="r" b="b"/>
            <a:pathLst>
              <a:path w="1261110" h="1945004">
                <a:moveTo>
                  <a:pt x="743124" y="51"/>
                </a:moveTo>
                <a:lnTo>
                  <a:pt x="693542" y="0"/>
                </a:lnTo>
                <a:lnTo>
                  <a:pt x="643952" y="547"/>
                </a:lnTo>
                <a:lnTo>
                  <a:pt x="594359" y="1702"/>
                </a:lnTo>
                <a:lnTo>
                  <a:pt x="547307" y="3366"/>
                </a:lnTo>
                <a:lnTo>
                  <a:pt x="500262" y="5569"/>
                </a:lnTo>
                <a:lnTo>
                  <a:pt x="453231" y="8322"/>
                </a:lnTo>
                <a:lnTo>
                  <a:pt x="406221" y="11636"/>
                </a:lnTo>
                <a:lnTo>
                  <a:pt x="359239" y="15522"/>
                </a:lnTo>
                <a:lnTo>
                  <a:pt x="258161" y="25062"/>
                </a:lnTo>
                <a:lnTo>
                  <a:pt x="202993" y="32658"/>
                </a:lnTo>
                <a:lnTo>
                  <a:pt x="149326" y="47351"/>
                </a:lnTo>
                <a:lnTo>
                  <a:pt x="99694" y="73711"/>
                </a:lnTo>
                <a:lnTo>
                  <a:pt x="65895" y="104822"/>
                </a:lnTo>
                <a:lnTo>
                  <a:pt x="40526" y="142078"/>
                </a:lnTo>
                <a:lnTo>
                  <a:pt x="22441" y="184295"/>
                </a:lnTo>
                <a:lnTo>
                  <a:pt x="10492" y="230292"/>
                </a:lnTo>
                <a:lnTo>
                  <a:pt x="3533" y="278883"/>
                </a:lnTo>
                <a:lnTo>
                  <a:pt x="418" y="328887"/>
                </a:lnTo>
                <a:lnTo>
                  <a:pt x="0" y="379120"/>
                </a:lnTo>
                <a:lnTo>
                  <a:pt x="1131" y="428398"/>
                </a:lnTo>
                <a:lnTo>
                  <a:pt x="23708" y="1194393"/>
                </a:lnTo>
                <a:lnTo>
                  <a:pt x="26040" y="1246332"/>
                </a:lnTo>
                <a:lnTo>
                  <a:pt x="29799" y="1298863"/>
                </a:lnTo>
                <a:lnTo>
                  <a:pt x="35689" y="1351222"/>
                </a:lnTo>
                <a:lnTo>
                  <a:pt x="44418" y="1402639"/>
                </a:lnTo>
                <a:lnTo>
                  <a:pt x="56689" y="1452350"/>
                </a:lnTo>
                <a:lnTo>
                  <a:pt x="73209" y="1499587"/>
                </a:lnTo>
                <a:lnTo>
                  <a:pt x="94684" y="1543585"/>
                </a:lnTo>
                <a:lnTo>
                  <a:pt x="121820" y="1583576"/>
                </a:lnTo>
                <a:lnTo>
                  <a:pt x="155320" y="1618793"/>
                </a:lnTo>
                <a:lnTo>
                  <a:pt x="193206" y="1647068"/>
                </a:lnTo>
                <a:lnTo>
                  <a:pt x="234304" y="1668790"/>
                </a:lnTo>
                <a:lnTo>
                  <a:pt x="277979" y="1684556"/>
                </a:lnTo>
                <a:lnTo>
                  <a:pt x="323594" y="1694963"/>
                </a:lnTo>
                <a:lnTo>
                  <a:pt x="370516" y="1700607"/>
                </a:lnTo>
                <a:lnTo>
                  <a:pt x="418107" y="1702086"/>
                </a:lnTo>
                <a:lnTo>
                  <a:pt x="465733" y="1699997"/>
                </a:lnTo>
                <a:lnTo>
                  <a:pt x="512757" y="1694936"/>
                </a:lnTo>
                <a:lnTo>
                  <a:pt x="558545" y="1687500"/>
                </a:lnTo>
                <a:lnTo>
                  <a:pt x="539690" y="1732383"/>
                </a:lnTo>
                <a:lnTo>
                  <a:pt x="517434" y="1774925"/>
                </a:lnTo>
                <a:lnTo>
                  <a:pt x="491575" y="1815041"/>
                </a:lnTo>
                <a:lnTo>
                  <a:pt x="461912" y="1852645"/>
                </a:lnTo>
                <a:lnTo>
                  <a:pt x="428243" y="1887652"/>
                </a:lnTo>
                <a:lnTo>
                  <a:pt x="418893" y="1907099"/>
                </a:lnTo>
                <a:lnTo>
                  <a:pt x="423640" y="1927403"/>
                </a:lnTo>
                <a:lnTo>
                  <a:pt x="437673" y="1942088"/>
                </a:lnTo>
                <a:lnTo>
                  <a:pt x="456183" y="1944675"/>
                </a:lnTo>
                <a:lnTo>
                  <a:pt x="497207" y="1930724"/>
                </a:lnTo>
                <a:lnTo>
                  <a:pt x="538698" y="1912538"/>
                </a:lnTo>
                <a:lnTo>
                  <a:pt x="580079" y="1890315"/>
                </a:lnTo>
                <a:lnTo>
                  <a:pt x="620773" y="1864250"/>
                </a:lnTo>
                <a:lnTo>
                  <a:pt x="660204" y="1834540"/>
                </a:lnTo>
                <a:lnTo>
                  <a:pt x="697794" y="1801382"/>
                </a:lnTo>
                <a:lnTo>
                  <a:pt x="732966" y="1764972"/>
                </a:lnTo>
                <a:lnTo>
                  <a:pt x="765143" y="1725506"/>
                </a:lnTo>
                <a:lnTo>
                  <a:pt x="793749" y="1683182"/>
                </a:lnTo>
                <a:lnTo>
                  <a:pt x="842734" y="1684895"/>
                </a:lnTo>
                <a:lnTo>
                  <a:pt x="891569" y="1682814"/>
                </a:lnTo>
                <a:lnTo>
                  <a:pt x="939547" y="1675741"/>
                </a:lnTo>
                <a:lnTo>
                  <a:pt x="985958" y="1662479"/>
                </a:lnTo>
                <a:lnTo>
                  <a:pt x="1030095" y="1641829"/>
                </a:lnTo>
                <a:lnTo>
                  <a:pt x="1071248" y="1612596"/>
                </a:lnTo>
                <a:lnTo>
                  <a:pt x="1108709" y="1573581"/>
                </a:lnTo>
                <a:lnTo>
                  <a:pt x="1137973" y="1527953"/>
                </a:lnTo>
                <a:lnTo>
                  <a:pt x="1159081" y="1477442"/>
                </a:lnTo>
                <a:lnTo>
                  <a:pt x="1174307" y="1423598"/>
                </a:lnTo>
                <a:lnTo>
                  <a:pt x="1185925" y="1367968"/>
                </a:lnTo>
                <a:lnTo>
                  <a:pt x="1195355" y="1315588"/>
                </a:lnTo>
                <a:lnTo>
                  <a:pt x="1204002" y="1262996"/>
                </a:lnTo>
                <a:lnTo>
                  <a:pt x="1211929" y="1210234"/>
                </a:lnTo>
                <a:lnTo>
                  <a:pt x="1219199" y="1157346"/>
                </a:lnTo>
                <a:lnTo>
                  <a:pt x="1225877" y="1104373"/>
                </a:lnTo>
                <a:lnTo>
                  <a:pt x="1232026" y="1051357"/>
                </a:lnTo>
                <a:lnTo>
                  <a:pt x="1237328" y="1001231"/>
                </a:lnTo>
                <a:lnTo>
                  <a:pt x="1242095" y="951031"/>
                </a:lnTo>
                <a:lnTo>
                  <a:pt x="1246325" y="900766"/>
                </a:lnTo>
                <a:lnTo>
                  <a:pt x="1250014" y="850442"/>
                </a:lnTo>
                <a:lnTo>
                  <a:pt x="1253160" y="800067"/>
                </a:lnTo>
                <a:lnTo>
                  <a:pt x="1255760" y="749650"/>
                </a:lnTo>
                <a:lnTo>
                  <a:pt x="1257812" y="699197"/>
                </a:lnTo>
                <a:lnTo>
                  <a:pt x="1259312" y="648716"/>
                </a:lnTo>
                <a:lnTo>
                  <a:pt x="1260257" y="598216"/>
                </a:lnTo>
                <a:lnTo>
                  <a:pt x="1260646" y="547703"/>
                </a:lnTo>
                <a:lnTo>
                  <a:pt x="1260475" y="497184"/>
                </a:lnTo>
                <a:lnTo>
                  <a:pt x="1259741" y="446669"/>
                </a:lnTo>
                <a:lnTo>
                  <a:pt x="1257172" y="351411"/>
                </a:lnTo>
                <a:lnTo>
                  <a:pt x="1255319" y="303701"/>
                </a:lnTo>
                <a:lnTo>
                  <a:pt x="1251754" y="254714"/>
                </a:lnTo>
                <a:lnTo>
                  <a:pt x="1245347" y="206133"/>
                </a:lnTo>
                <a:lnTo>
                  <a:pt x="1234971" y="159636"/>
                </a:lnTo>
                <a:lnTo>
                  <a:pt x="1219496" y="116905"/>
                </a:lnTo>
                <a:lnTo>
                  <a:pt x="1197793" y="79622"/>
                </a:lnTo>
                <a:lnTo>
                  <a:pt x="1168733" y="49466"/>
                </a:lnTo>
                <a:lnTo>
                  <a:pt x="1131188" y="28118"/>
                </a:lnTo>
                <a:lnTo>
                  <a:pt x="1085455" y="14975"/>
                </a:lnTo>
                <a:lnTo>
                  <a:pt x="1037174" y="8197"/>
                </a:lnTo>
                <a:lnTo>
                  <a:pt x="987820" y="5551"/>
                </a:lnTo>
                <a:lnTo>
                  <a:pt x="938868" y="4807"/>
                </a:lnTo>
                <a:lnTo>
                  <a:pt x="891793" y="3734"/>
                </a:lnTo>
                <a:lnTo>
                  <a:pt x="842253" y="1926"/>
                </a:lnTo>
                <a:lnTo>
                  <a:pt x="792696" y="696"/>
                </a:lnTo>
                <a:lnTo>
                  <a:pt x="743124" y="51"/>
                </a:lnTo>
                <a:close/>
              </a:path>
            </a:pathLst>
          </a:custGeom>
          <a:solidFill>
            <a:srgbClr val="041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2036" y="762732"/>
            <a:ext cx="9742805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pc="-5" dirty="0" err="1"/>
              <a:t>解决生产中最关键问题</a:t>
            </a:r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4986020" y="1775917"/>
            <a:ext cx="103378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10" dirty="0">
                <a:solidFill>
                  <a:srgbClr val="FFFFFF"/>
                </a:solidFill>
                <a:latin typeface="Georgia"/>
                <a:cs typeface="Georgia"/>
              </a:rPr>
              <a:t>本周产品质量？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0097" y="1704593"/>
            <a:ext cx="17767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5" dirty="0">
                <a:solidFill>
                  <a:srgbClr val="FFFFFF"/>
                </a:solidFill>
                <a:latin typeface="Georgia"/>
                <a:cs typeface="Georgia"/>
              </a:rPr>
              <a:t>当月成本？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9285" y="3262376"/>
            <a:ext cx="152019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5" dirty="0">
                <a:solidFill>
                  <a:srgbClr val="FFFFFF"/>
                </a:solidFill>
                <a:latin typeface="Georgia"/>
                <a:cs typeface="Georgia"/>
              </a:rPr>
              <a:t>流程和装置是问题的原因么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288539"/>
            <a:ext cx="3040380" cy="405144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560434" y="3056889"/>
            <a:ext cx="84836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5" dirty="0">
                <a:latin typeface="Georgia"/>
                <a:cs typeface="Georgia"/>
              </a:rPr>
              <a:t>是否是管理流程上的问题？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10298" y="5303265"/>
            <a:ext cx="194754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5" dirty="0">
                <a:solidFill>
                  <a:srgbClr val="FFFFFF"/>
                </a:solidFill>
                <a:latin typeface="Georgia"/>
                <a:cs typeface="Georgia"/>
              </a:rPr>
              <a:t>我们有什么长效机制的改革？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83278" y="3303270"/>
            <a:ext cx="868302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5" dirty="0">
                <a:solidFill>
                  <a:srgbClr val="FFFFFF"/>
                </a:solidFill>
                <a:latin typeface="Georgia"/>
                <a:cs typeface="Georgia"/>
              </a:rPr>
              <a:t>指标差距的原因是什么？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56990" y="5472480"/>
            <a:ext cx="19767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5" dirty="0">
                <a:latin typeface="Georgia"/>
                <a:cs typeface="Georgia"/>
              </a:rPr>
              <a:t>我们有什么举措？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73526" y="3580257"/>
            <a:ext cx="83820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5" dirty="0">
                <a:solidFill>
                  <a:srgbClr val="FFFFFF"/>
                </a:solidFill>
                <a:latin typeface="Georgia"/>
                <a:cs typeface="Georgia"/>
              </a:rPr>
              <a:t>是否完成指标？差距多少？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91457" y="1463130"/>
            <a:ext cx="1434465" cy="1685925"/>
          </a:xfrm>
          <a:custGeom>
            <a:avLst/>
            <a:gdLst/>
            <a:ahLst/>
            <a:cxnLst/>
            <a:rect l="l" t="t" r="r" b="b"/>
            <a:pathLst>
              <a:path w="1434464" h="1685925">
                <a:moveTo>
                  <a:pt x="422520" y="0"/>
                </a:moveTo>
                <a:lnTo>
                  <a:pt x="354932" y="4069"/>
                </a:lnTo>
                <a:lnTo>
                  <a:pt x="287756" y="16333"/>
                </a:lnTo>
                <a:lnTo>
                  <a:pt x="223043" y="39593"/>
                </a:lnTo>
                <a:lnTo>
                  <a:pt x="162846" y="76651"/>
                </a:lnTo>
                <a:lnTo>
                  <a:pt x="109215" y="130305"/>
                </a:lnTo>
                <a:lnTo>
                  <a:pt x="85504" y="164232"/>
                </a:lnTo>
                <a:lnTo>
                  <a:pt x="64204" y="203358"/>
                </a:lnTo>
                <a:lnTo>
                  <a:pt x="45571" y="248035"/>
                </a:lnTo>
                <a:lnTo>
                  <a:pt x="29862" y="298611"/>
                </a:lnTo>
                <a:lnTo>
                  <a:pt x="17334" y="355437"/>
                </a:lnTo>
                <a:lnTo>
                  <a:pt x="8243" y="418864"/>
                </a:lnTo>
                <a:lnTo>
                  <a:pt x="2846" y="489240"/>
                </a:lnTo>
                <a:lnTo>
                  <a:pt x="1034" y="538541"/>
                </a:lnTo>
                <a:lnTo>
                  <a:pt x="113" y="588086"/>
                </a:lnTo>
                <a:lnTo>
                  <a:pt x="0" y="637786"/>
                </a:lnTo>
                <a:lnTo>
                  <a:pt x="607" y="687551"/>
                </a:lnTo>
                <a:lnTo>
                  <a:pt x="1852" y="737292"/>
                </a:lnTo>
                <a:lnTo>
                  <a:pt x="3650" y="786920"/>
                </a:lnTo>
                <a:lnTo>
                  <a:pt x="5914" y="836346"/>
                </a:lnTo>
                <a:lnTo>
                  <a:pt x="14177" y="991064"/>
                </a:lnTo>
                <a:lnTo>
                  <a:pt x="17800" y="1045183"/>
                </a:lnTo>
                <a:lnTo>
                  <a:pt x="22757" y="1098708"/>
                </a:lnTo>
                <a:lnTo>
                  <a:pt x="29639" y="1150534"/>
                </a:lnTo>
                <a:lnTo>
                  <a:pt x="39041" y="1199551"/>
                </a:lnTo>
                <a:lnTo>
                  <a:pt x="60615" y="1259805"/>
                </a:lnTo>
                <a:lnTo>
                  <a:pt x="90095" y="1299818"/>
                </a:lnTo>
                <a:lnTo>
                  <a:pt x="124909" y="1326210"/>
                </a:lnTo>
                <a:lnTo>
                  <a:pt x="162485" y="1345601"/>
                </a:lnTo>
                <a:lnTo>
                  <a:pt x="217904" y="1367937"/>
                </a:lnTo>
                <a:lnTo>
                  <a:pt x="273991" y="1382939"/>
                </a:lnTo>
                <a:lnTo>
                  <a:pt x="293099" y="1437386"/>
                </a:lnTo>
                <a:lnTo>
                  <a:pt x="315107" y="1487881"/>
                </a:lnTo>
                <a:lnTo>
                  <a:pt x="339758" y="1534029"/>
                </a:lnTo>
                <a:lnTo>
                  <a:pt x="366796" y="1575439"/>
                </a:lnTo>
                <a:lnTo>
                  <a:pt x="395965" y="1611718"/>
                </a:lnTo>
                <a:lnTo>
                  <a:pt x="427010" y="1642472"/>
                </a:lnTo>
                <a:lnTo>
                  <a:pt x="459674" y="1667308"/>
                </a:lnTo>
                <a:lnTo>
                  <a:pt x="493701" y="1685834"/>
                </a:lnTo>
                <a:lnTo>
                  <a:pt x="506970" y="1683568"/>
                </a:lnTo>
                <a:lnTo>
                  <a:pt x="515942" y="1668086"/>
                </a:lnTo>
                <a:lnTo>
                  <a:pt x="518650" y="1645793"/>
                </a:lnTo>
                <a:lnTo>
                  <a:pt x="513132" y="1623096"/>
                </a:lnTo>
                <a:lnTo>
                  <a:pt x="494164" y="1580172"/>
                </a:lnTo>
                <a:lnTo>
                  <a:pt x="478311" y="1534761"/>
                </a:lnTo>
                <a:lnTo>
                  <a:pt x="465428" y="1487088"/>
                </a:lnTo>
                <a:lnTo>
                  <a:pt x="455366" y="1437380"/>
                </a:lnTo>
                <a:lnTo>
                  <a:pt x="447981" y="1385860"/>
                </a:lnTo>
                <a:lnTo>
                  <a:pt x="496431" y="1399255"/>
                </a:lnTo>
                <a:lnTo>
                  <a:pt x="545344" y="1409639"/>
                </a:lnTo>
                <a:lnTo>
                  <a:pt x="594591" y="1417399"/>
                </a:lnTo>
                <a:lnTo>
                  <a:pt x="644041" y="1422919"/>
                </a:lnTo>
                <a:lnTo>
                  <a:pt x="693566" y="1426586"/>
                </a:lnTo>
                <a:lnTo>
                  <a:pt x="743035" y="1428786"/>
                </a:lnTo>
                <a:lnTo>
                  <a:pt x="792319" y="1429904"/>
                </a:lnTo>
                <a:lnTo>
                  <a:pt x="841289" y="1430326"/>
                </a:lnTo>
                <a:lnTo>
                  <a:pt x="889814" y="1430437"/>
                </a:lnTo>
                <a:lnTo>
                  <a:pt x="937985" y="1430119"/>
                </a:lnTo>
                <a:lnTo>
                  <a:pt x="986175" y="1428960"/>
                </a:lnTo>
                <a:lnTo>
                  <a:pt x="1034371" y="1426880"/>
                </a:lnTo>
                <a:lnTo>
                  <a:pt x="1082561" y="1423801"/>
                </a:lnTo>
                <a:lnTo>
                  <a:pt x="1130733" y="1419642"/>
                </a:lnTo>
                <a:lnTo>
                  <a:pt x="1180396" y="1413118"/>
                </a:lnTo>
                <a:lnTo>
                  <a:pt x="1229713" y="1399544"/>
                </a:lnTo>
                <a:lnTo>
                  <a:pt x="1277198" y="1373636"/>
                </a:lnTo>
                <a:lnTo>
                  <a:pt x="1321360" y="1330107"/>
                </a:lnTo>
                <a:lnTo>
                  <a:pt x="1344267" y="1296359"/>
                </a:lnTo>
                <a:lnTo>
                  <a:pt x="1364237" y="1258239"/>
                </a:lnTo>
                <a:lnTo>
                  <a:pt x="1381400" y="1216296"/>
                </a:lnTo>
                <a:lnTo>
                  <a:pt x="1395885" y="1171076"/>
                </a:lnTo>
                <a:lnTo>
                  <a:pt x="1407824" y="1123127"/>
                </a:lnTo>
                <a:lnTo>
                  <a:pt x="1417346" y="1072997"/>
                </a:lnTo>
                <a:lnTo>
                  <a:pt x="1424581" y="1021231"/>
                </a:lnTo>
                <a:lnTo>
                  <a:pt x="1429658" y="968379"/>
                </a:lnTo>
                <a:lnTo>
                  <a:pt x="1432708" y="914987"/>
                </a:lnTo>
                <a:lnTo>
                  <a:pt x="1433861" y="861602"/>
                </a:lnTo>
                <a:lnTo>
                  <a:pt x="1433247" y="808772"/>
                </a:lnTo>
                <a:lnTo>
                  <a:pt x="1431499" y="757290"/>
                </a:lnTo>
                <a:lnTo>
                  <a:pt x="1428926" y="704096"/>
                </a:lnTo>
                <a:lnTo>
                  <a:pt x="1425343" y="649812"/>
                </a:lnTo>
                <a:lnTo>
                  <a:pt x="1420566" y="595059"/>
                </a:lnTo>
                <a:lnTo>
                  <a:pt x="1414409" y="540460"/>
                </a:lnTo>
                <a:lnTo>
                  <a:pt x="1406688" y="486637"/>
                </a:lnTo>
                <a:lnTo>
                  <a:pt x="1397218" y="434210"/>
                </a:lnTo>
                <a:lnTo>
                  <a:pt x="1385815" y="383802"/>
                </a:lnTo>
                <a:lnTo>
                  <a:pt x="1372293" y="336035"/>
                </a:lnTo>
                <a:lnTo>
                  <a:pt x="1356468" y="291529"/>
                </a:lnTo>
                <a:lnTo>
                  <a:pt x="1338155" y="250908"/>
                </a:lnTo>
                <a:lnTo>
                  <a:pt x="1317169" y="214793"/>
                </a:lnTo>
                <a:lnTo>
                  <a:pt x="1282273" y="170982"/>
                </a:lnTo>
                <a:lnTo>
                  <a:pt x="1243882" y="137315"/>
                </a:lnTo>
                <a:lnTo>
                  <a:pt x="1202860" y="112137"/>
                </a:lnTo>
                <a:lnTo>
                  <a:pt x="1160070" y="93794"/>
                </a:lnTo>
                <a:lnTo>
                  <a:pt x="1116375" y="80630"/>
                </a:lnTo>
                <a:lnTo>
                  <a:pt x="1072638" y="70989"/>
                </a:lnTo>
                <a:lnTo>
                  <a:pt x="939994" y="46679"/>
                </a:lnTo>
                <a:lnTo>
                  <a:pt x="891445" y="38858"/>
                </a:lnTo>
                <a:lnTo>
                  <a:pt x="842852" y="32064"/>
                </a:lnTo>
                <a:lnTo>
                  <a:pt x="794222" y="26160"/>
                </a:lnTo>
                <a:lnTo>
                  <a:pt x="745560" y="21011"/>
                </a:lnTo>
                <a:lnTo>
                  <a:pt x="696873" y="16480"/>
                </a:lnTo>
                <a:lnTo>
                  <a:pt x="648167" y="12433"/>
                </a:lnTo>
                <a:lnTo>
                  <a:pt x="550724" y="5243"/>
                </a:lnTo>
                <a:lnTo>
                  <a:pt x="488468" y="1325"/>
                </a:lnTo>
                <a:lnTo>
                  <a:pt x="455827" y="163"/>
                </a:lnTo>
                <a:lnTo>
                  <a:pt x="422520" y="0"/>
                </a:lnTo>
                <a:close/>
              </a:path>
            </a:pathLst>
          </a:custGeom>
          <a:solidFill>
            <a:srgbClr val="3B9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63848" y="1775917"/>
            <a:ext cx="10471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5" dirty="0">
                <a:latin typeface="Georgia"/>
                <a:cs typeface="Georgia"/>
              </a:rPr>
              <a:t>每日产量？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34981" y="6497072"/>
            <a:ext cx="115125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McKinsey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&amp;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Company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对象 82" hidden="1">
            <a:extLst>
              <a:ext uri="{FF2B5EF4-FFF2-40B4-BE49-F238E27FC236}">
                <a16:creationId xmlns:a16="http://schemas.microsoft.com/office/drawing/2014/main" id="{8832D16D-7A33-EB4A-9B60-CE95A166EA8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241852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83" name="对象 82" hidden="1">
                        <a:extLst>
                          <a:ext uri="{FF2B5EF4-FFF2-40B4-BE49-F238E27FC236}">
                            <a16:creationId xmlns:a16="http://schemas.microsoft.com/office/drawing/2014/main" id="{8832D16D-7A33-EB4A-9B60-CE95A166E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036" y="668880"/>
            <a:ext cx="11108055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1094720" algn="l"/>
              </a:tabLst>
            </a:pPr>
            <a:r>
              <a:rPr lang="en-US" u="sng" spc="-10" dirty="0" err="1">
                <a:uFill>
                  <a:solidFill>
                    <a:srgbClr val="000000"/>
                  </a:solidFill>
                </a:uFill>
              </a:rPr>
              <a:t>动态管理仪表盘助力生产管理</a:t>
            </a:r>
            <a:endParaRPr u="sng" spc="-10" dirty="0"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53064" y="74168"/>
            <a:ext cx="5969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Opti-perform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08404" y="1324355"/>
            <a:ext cx="4863465" cy="5006975"/>
            <a:chOff x="1708404" y="1324355"/>
            <a:chExt cx="4863465" cy="5006975"/>
          </a:xfrm>
        </p:grpSpPr>
        <p:sp>
          <p:nvSpPr>
            <p:cNvPr id="5" name="object 5"/>
            <p:cNvSpPr/>
            <p:nvPr/>
          </p:nvSpPr>
          <p:spPr>
            <a:xfrm>
              <a:off x="4166616" y="1324355"/>
              <a:ext cx="2338070" cy="2316480"/>
            </a:xfrm>
            <a:custGeom>
              <a:avLst/>
              <a:gdLst/>
              <a:ahLst/>
              <a:cxnLst/>
              <a:rect l="l" t="t" r="r" b="b"/>
              <a:pathLst>
                <a:path w="2338070" h="2316479">
                  <a:moveTo>
                    <a:pt x="55625" y="0"/>
                  </a:moveTo>
                  <a:lnTo>
                    <a:pt x="268986" y="637286"/>
                  </a:lnTo>
                  <a:lnTo>
                    <a:pt x="0" y="1335024"/>
                  </a:lnTo>
                  <a:lnTo>
                    <a:pt x="49530" y="1335024"/>
                  </a:lnTo>
                  <a:lnTo>
                    <a:pt x="98933" y="1341501"/>
                  </a:lnTo>
                  <a:lnTo>
                    <a:pt x="145287" y="1347851"/>
                  </a:lnTo>
                  <a:lnTo>
                    <a:pt x="194818" y="1357376"/>
                  </a:lnTo>
                  <a:lnTo>
                    <a:pt x="241173" y="1366901"/>
                  </a:lnTo>
                  <a:lnTo>
                    <a:pt x="287528" y="1379728"/>
                  </a:lnTo>
                  <a:lnTo>
                    <a:pt x="417449" y="1427480"/>
                  </a:lnTo>
                  <a:lnTo>
                    <a:pt x="460756" y="1449832"/>
                  </a:lnTo>
                  <a:lnTo>
                    <a:pt x="504063" y="1468882"/>
                  </a:lnTo>
                  <a:lnTo>
                    <a:pt x="544195" y="1494409"/>
                  </a:lnTo>
                  <a:lnTo>
                    <a:pt x="581406" y="1519936"/>
                  </a:lnTo>
                  <a:lnTo>
                    <a:pt x="621538" y="1545336"/>
                  </a:lnTo>
                  <a:lnTo>
                    <a:pt x="695833" y="1602740"/>
                  </a:lnTo>
                  <a:lnTo>
                    <a:pt x="763778" y="1666494"/>
                  </a:lnTo>
                  <a:lnTo>
                    <a:pt x="856614" y="1771650"/>
                  </a:lnTo>
                  <a:lnTo>
                    <a:pt x="912241" y="1848104"/>
                  </a:lnTo>
                  <a:lnTo>
                    <a:pt x="937006" y="1889506"/>
                  </a:lnTo>
                  <a:lnTo>
                    <a:pt x="958596" y="1927733"/>
                  </a:lnTo>
                  <a:lnTo>
                    <a:pt x="980313" y="1972310"/>
                  </a:lnTo>
                  <a:lnTo>
                    <a:pt x="1001903" y="2013839"/>
                  </a:lnTo>
                  <a:lnTo>
                    <a:pt x="1038987" y="2102993"/>
                  </a:lnTo>
                  <a:lnTo>
                    <a:pt x="1054481" y="2150745"/>
                  </a:lnTo>
                  <a:lnTo>
                    <a:pt x="1066800" y="2195449"/>
                  </a:lnTo>
                  <a:lnTo>
                    <a:pt x="1079246" y="2243201"/>
                  </a:lnTo>
                  <a:lnTo>
                    <a:pt x="1805939" y="2316480"/>
                  </a:lnTo>
                  <a:lnTo>
                    <a:pt x="2337816" y="1937258"/>
                  </a:lnTo>
                  <a:lnTo>
                    <a:pt x="2313051" y="1838579"/>
                  </a:lnTo>
                  <a:lnTo>
                    <a:pt x="2285238" y="1739773"/>
                  </a:lnTo>
                  <a:lnTo>
                    <a:pt x="2251202" y="1640967"/>
                  </a:lnTo>
                  <a:lnTo>
                    <a:pt x="2217166" y="1545336"/>
                  </a:lnTo>
                  <a:lnTo>
                    <a:pt x="2177034" y="1453007"/>
                  </a:lnTo>
                  <a:lnTo>
                    <a:pt x="2133727" y="1360551"/>
                  </a:lnTo>
                  <a:lnTo>
                    <a:pt x="2087372" y="1271397"/>
                  </a:lnTo>
                  <a:lnTo>
                    <a:pt x="1982216" y="1099312"/>
                  </a:lnTo>
                  <a:lnTo>
                    <a:pt x="1926589" y="1016508"/>
                  </a:lnTo>
                  <a:lnTo>
                    <a:pt x="1867789" y="936752"/>
                  </a:lnTo>
                  <a:lnTo>
                    <a:pt x="1737868" y="783844"/>
                  </a:lnTo>
                  <a:lnTo>
                    <a:pt x="1669923" y="713740"/>
                  </a:lnTo>
                  <a:lnTo>
                    <a:pt x="1598803" y="643636"/>
                  </a:lnTo>
                  <a:lnTo>
                    <a:pt x="1524508" y="576707"/>
                  </a:lnTo>
                  <a:lnTo>
                    <a:pt x="1447164" y="512953"/>
                  </a:lnTo>
                  <a:lnTo>
                    <a:pt x="1369949" y="455676"/>
                  </a:lnTo>
                  <a:lnTo>
                    <a:pt x="1289558" y="398272"/>
                  </a:lnTo>
                  <a:lnTo>
                    <a:pt x="1205992" y="344170"/>
                  </a:lnTo>
                  <a:lnTo>
                    <a:pt x="1119378" y="296291"/>
                  </a:lnTo>
                  <a:lnTo>
                    <a:pt x="1029716" y="248539"/>
                  </a:lnTo>
                  <a:lnTo>
                    <a:pt x="850392" y="165735"/>
                  </a:lnTo>
                  <a:lnTo>
                    <a:pt x="754507" y="130683"/>
                  </a:lnTo>
                  <a:lnTo>
                    <a:pt x="661797" y="98806"/>
                  </a:lnTo>
                  <a:lnTo>
                    <a:pt x="562863" y="73279"/>
                  </a:lnTo>
                  <a:lnTo>
                    <a:pt x="463804" y="50927"/>
                  </a:lnTo>
                  <a:lnTo>
                    <a:pt x="364871" y="31877"/>
                  </a:lnTo>
                  <a:lnTo>
                    <a:pt x="262889" y="15875"/>
                  </a:lnTo>
                  <a:lnTo>
                    <a:pt x="160782" y="6350"/>
                  </a:lnTo>
                  <a:lnTo>
                    <a:pt x="55625" y="0"/>
                  </a:lnTo>
                  <a:close/>
                </a:path>
              </a:pathLst>
            </a:custGeom>
            <a:solidFill>
              <a:srgbClr val="00A9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08404" y="2523744"/>
              <a:ext cx="1554480" cy="2769235"/>
            </a:xfrm>
            <a:custGeom>
              <a:avLst/>
              <a:gdLst/>
              <a:ahLst/>
              <a:cxnLst/>
              <a:rect l="l" t="t" r="r" b="b"/>
              <a:pathLst>
                <a:path w="1554479" h="2769235">
                  <a:moveTo>
                    <a:pt x="323850" y="0"/>
                  </a:moveTo>
                  <a:lnTo>
                    <a:pt x="281177" y="57911"/>
                  </a:lnTo>
                  <a:lnTo>
                    <a:pt x="241045" y="129031"/>
                  </a:lnTo>
                  <a:lnTo>
                    <a:pt x="172973" y="275716"/>
                  </a:lnTo>
                  <a:lnTo>
                    <a:pt x="117347" y="434847"/>
                  </a:lnTo>
                  <a:lnTo>
                    <a:pt x="74168" y="606805"/>
                  </a:lnTo>
                  <a:lnTo>
                    <a:pt x="55625" y="692784"/>
                  </a:lnTo>
                  <a:lnTo>
                    <a:pt x="40131" y="782192"/>
                  </a:lnTo>
                  <a:lnTo>
                    <a:pt x="15366" y="960246"/>
                  </a:lnTo>
                  <a:lnTo>
                    <a:pt x="3047" y="1132331"/>
                  </a:lnTo>
                  <a:lnTo>
                    <a:pt x="0" y="1218183"/>
                  </a:lnTo>
                  <a:lnTo>
                    <a:pt x="0" y="1403095"/>
                  </a:lnTo>
                  <a:lnTo>
                    <a:pt x="6222" y="1504949"/>
                  </a:lnTo>
                  <a:lnTo>
                    <a:pt x="15366" y="1603501"/>
                  </a:lnTo>
                  <a:lnTo>
                    <a:pt x="46354" y="1801113"/>
                  </a:lnTo>
                  <a:lnTo>
                    <a:pt x="67944" y="1896617"/>
                  </a:lnTo>
                  <a:lnTo>
                    <a:pt x="92709" y="1991867"/>
                  </a:lnTo>
                  <a:lnTo>
                    <a:pt x="120522" y="2084577"/>
                  </a:lnTo>
                  <a:lnTo>
                    <a:pt x="151383" y="2176779"/>
                  </a:lnTo>
                  <a:lnTo>
                    <a:pt x="185419" y="2268981"/>
                  </a:lnTo>
                  <a:lnTo>
                    <a:pt x="225551" y="2355341"/>
                  </a:lnTo>
                  <a:lnTo>
                    <a:pt x="265810" y="2444368"/>
                  </a:lnTo>
                  <a:lnTo>
                    <a:pt x="308990" y="2526918"/>
                  </a:lnTo>
                  <a:lnTo>
                    <a:pt x="358520" y="2609722"/>
                  </a:lnTo>
                  <a:lnTo>
                    <a:pt x="407923" y="2689605"/>
                  </a:lnTo>
                  <a:lnTo>
                    <a:pt x="460375" y="2769107"/>
                  </a:lnTo>
                  <a:lnTo>
                    <a:pt x="856107" y="2215006"/>
                  </a:lnTo>
                  <a:lnTo>
                    <a:pt x="1551432" y="2052700"/>
                  </a:lnTo>
                  <a:lnTo>
                    <a:pt x="1520444" y="2014600"/>
                  </a:lnTo>
                  <a:lnTo>
                    <a:pt x="1492631" y="1976119"/>
                  </a:lnTo>
                  <a:lnTo>
                    <a:pt x="1464818" y="1934844"/>
                  </a:lnTo>
                  <a:lnTo>
                    <a:pt x="1440052" y="1890267"/>
                  </a:lnTo>
                  <a:lnTo>
                    <a:pt x="1415414" y="1848738"/>
                  </a:lnTo>
                  <a:lnTo>
                    <a:pt x="1396872" y="1804161"/>
                  </a:lnTo>
                  <a:lnTo>
                    <a:pt x="1375283" y="1756536"/>
                  </a:lnTo>
                  <a:lnTo>
                    <a:pt x="1356740" y="1708657"/>
                  </a:lnTo>
                  <a:lnTo>
                    <a:pt x="1341246" y="1663826"/>
                  </a:lnTo>
                  <a:lnTo>
                    <a:pt x="1328927" y="1613153"/>
                  </a:lnTo>
                  <a:lnTo>
                    <a:pt x="1316482" y="1565274"/>
                  </a:lnTo>
                  <a:lnTo>
                    <a:pt x="1297939" y="1463420"/>
                  </a:lnTo>
                  <a:lnTo>
                    <a:pt x="1291716" y="1412493"/>
                  </a:lnTo>
                  <a:lnTo>
                    <a:pt x="1288669" y="1358264"/>
                  </a:lnTo>
                  <a:lnTo>
                    <a:pt x="1288669" y="1253362"/>
                  </a:lnTo>
                  <a:lnTo>
                    <a:pt x="1301114" y="1145158"/>
                  </a:lnTo>
                  <a:lnTo>
                    <a:pt x="1310258" y="1091183"/>
                  </a:lnTo>
                  <a:lnTo>
                    <a:pt x="1319657" y="1039876"/>
                  </a:lnTo>
                  <a:lnTo>
                    <a:pt x="1331976" y="988948"/>
                  </a:lnTo>
                  <a:lnTo>
                    <a:pt x="1347470" y="938021"/>
                  </a:lnTo>
                  <a:lnTo>
                    <a:pt x="1365884" y="887094"/>
                  </a:lnTo>
                  <a:lnTo>
                    <a:pt x="1384553" y="839215"/>
                  </a:lnTo>
                  <a:lnTo>
                    <a:pt x="1406144" y="791590"/>
                  </a:lnTo>
                  <a:lnTo>
                    <a:pt x="1449451" y="702182"/>
                  </a:lnTo>
                  <a:lnTo>
                    <a:pt x="1474089" y="661034"/>
                  </a:lnTo>
                  <a:lnTo>
                    <a:pt x="1501902" y="622807"/>
                  </a:lnTo>
                  <a:lnTo>
                    <a:pt x="1526666" y="584580"/>
                  </a:lnTo>
                  <a:lnTo>
                    <a:pt x="1554480" y="549782"/>
                  </a:lnTo>
                  <a:lnTo>
                    <a:pt x="1263903" y="209041"/>
                  </a:lnTo>
                  <a:lnTo>
                    <a:pt x="1091057" y="1142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64664" y="4704588"/>
              <a:ext cx="2824480" cy="1621790"/>
            </a:xfrm>
            <a:custGeom>
              <a:avLst/>
              <a:gdLst/>
              <a:ahLst/>
              <a:cxnLst/>
              <a:rect l="l" t="t" r="r" b="b"/>
              <a:pathLst>
                <a:path w="2824479" h="1621789">
                  <a:moveTo>
                    <a:pt x="1110361" y="0"/>
                  </a:moveTo>
                  <a:lnTo>
                    <a:pt x="1116584" y="6350"/>
                  </a:lnTo>
                  <a:lnTo>
                    <a:pt x="377317" y="191135"/>
                  </a:lnTo>
                  <a:lnTo>
                    <a:pt x="0" y="716788"/>
                  </a:lnTo>
                  <a:lnTo>
                    <a:pt x="86613" y="818769"/>
                  </a:lnTo>
                  <a:lnTo>
                    <a:pt x="179450" y="914298"/>
                  </a:lnTo>
                  <a:lnTo>
                    <a:pt x="275336" y="1006690"/>
                  </a:lnTo>
                  <a:lnTo>
                    <a:pt x="374269" y="1092708"/>
                  </a:lnTo>
                  <a:lnTo>
                    <a:pt x="479425" y="1172349"/>
                  </a:lnTo>
                  <a:lnTo>
                    <a:pt x="590804" y="1245616"/>
                  </a:lnTo>
                  <a:lnTo>
                    <a:pt x="702183" y="1315707"/>
                  </a:lnTo>
                  <a:lnTo>
                    <a:pt x="819658" y="1376235"/>
                  </a:lnTo>
                  <a:lnTo>
                    <a:pt x="943356" y="1433576"/>
                  </a:lnTo>
                  <a:lnTo>
                    <a:pt x="1067053" y="1481366"/>
                  </a:lnTo>
                  <a:lnTo>
                    <a:pt x="1129030" y="1503667"/>
                  </a:lnTo>
                  <a:lnTo>
                    <a:pt x="1258824" y="1541894"/>
                  </a:lnTo>
                  <a:lnTo>
                    <a:pt x="1323848" y="1557820"/>
                  </a:lnTo>
                  <a:lnTo>
                    <a:pt x="1391920" y="1573745"/>
                  </a:lnTo>
                  <a:lnTo>
                    <a:pt x="1456816" y="1586496"/>
                  </a:lnTo>
                  <a:lnTo>
                    <a:pt x="1524889" y="1599234"/>
                  </a:lnTo>
                  <a:lnTo>
                    <a:pt x="1592961" y="1605610"/>
                  </a:lnTo>
                  <a:lnTo>
                    <a:pt x="1661033" y="1615160"/>
                  </a:lnTo>
                  <a:lnTo>
                    <a:pt x="1800225" y="1621536"/>
                  </a:lnTo>
                  <a:lnTo>
                    <a:pt x="1871345" y="1621536"/>
                  </a:lnTo>
                  <a:lnTo>
                    <a:pt x="1998090" y="1618348"/>
                  </a:lnTo>
                  <a:lnTo>
                    <a:pt x="2121789" y="1608797"/>
                  </a:lnTo>
                  <a:lnTo>
                    <a:pt x="2245614" y="1592859"/>
                  </a:lnTo>
                  <a:lnTo>
                    <a:pt x="2366137" y="1570558"/>
                  </a:lnTo>
                  <a:lnTo>
                    <a:pt x="2483739" y="1541894"/>
                  </a:lnTo>
                  <a:lnTo>
                    <a:pt x="2601214" y="1510030"/>
                  </a:lnTo>
                  <a:lnTo>
                    <a:pt x="2712593" y="1468615"/>
                  </a:lnTo>
                  <a:lnTo>
                    <a:pt x="2823972" y="1424025"/>
                  </a:lnTo>
                  <a:lnTo>
                    <a:pt x="2338324" y="978014"/>
                  </a:lnTo>
                  <a:lnTo>
                    <a:pt x="2242439" y="232537"/>
                  </a:lnTo>
                  <a:lnTo>
                    <a:pt x="2199132" y="248538"/>
                  </a:lnTo>
                  <a:lnTo>
                    <a:pt x="2152777" y="261238"/>
                  </a:lnTo>
                  <a:lnTo>
                    <a:pt x="2109470" y="270763"/>
                  </a:lnTo>
                  <a:lnTo>
                    <a:pt x="2016633" y="289941"/>
                  </a:lnTo>
                  <a:lnTo>
                    <a:pt x="1920748" y="296291"/>
                  </a:lnTo>
                  <a:lnTo>
                    <a:pt x="1815591" y="296291"/>
                  </a:lnTo>
                  <a:lnTo>
                    <a:pt x="1763014" y="293116"/>
                  </a:lnTo>
                  <a:lnTo>
                    <a:pt x="1710436" y="286766"/>
                  </a:lnTo>
                  <a:lnTo>
                    <a:pt x="1657858" y="277113"/>
                  </a:lnTo>
                  <a:lnTo>
                    <a:pt x="1605280" y="264413"/>
                  </a:lnTo>
                  <a:lnTo>
                    <a:pt x="1555877" y="251713"/>
                  </a:lnTo>
                  <a:lnTo>
                    <a:pt x="1506347" y="235712"/>
                  </a:lnTo>
                  <a:lnTo>
                    <a:pt x="1456816" y="216662"/>
                  </a:lnTo>
                  <a:lnTo>
                    <a:pt x="1410462" y="197485"/>
                  </a:lnTo>
                  <a:lnTo>
                    <a:pt x="1363980" y="175260"/>
                  </a:lnTo>
                  <a:lnTo>
                    <a:pt x="1317625" y="149732"/>
                  </a:lnTo>
                  <a:lnTo>
                    <a:pt x="1274318" y="124206"/>
                  </a:lnTo>
                  <a:lnTo>
                    <a:pt x="1231011" y="95631"/>
                  </a:lnTo>
                  <a:lnTo>
                    <a:pt x="1110361" y="0"/>
                  </a:lnTo>
                  <a:close/>
                </a:path>
              </a:pathLst>
            </a:custGeom>
            <a:solidFill>
              <a:srgbClr val="3B95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64664" y="4704588"/>
              <a:ext cx="2824480" cy="1621790"/>
            </a:xfrm>
            <a:custGeom>
              <a:avLst/>
              <a:gdLst/>
              <a:ahLst/>
              <a:cxnLst/>
              <a:rect l="l" t="t" r="r" b="b"/>
              <a:pathLst>
                <a:path w="2824479" h="1621789">
                  <a:moveTo>
                    <a:pt x="2242439" y="232537"/>
                  </a:moveTo>
                  <a:lnTo>
                    <a:pt x="2199132" y="248538"/>
                  </a:lnTo>
                  <a:lnTo>
                    <a:pt x="2152777" y="261238"/>
                  </a:lnTo>
                  <a:lnTo>
                    <a:pt x="2109470" y="270763"/>
                  </a:lnTo>
                  <a:lnTo>
                    <a:pt x="2063114" y="280288"/>
                  </a:lnTo>
                  <a:lnTo>
                    <a:pt x="2016633" y="289941"/>
                  </a:lnTo>
                  <a:lnTo>
                    <a:pt x="1967230" y="293116"/>
                  </a:lnTo>
                  <a:lnTo>
                    <a:pt x="1920748" y="296291"/>
                  </a:lnTo>
                  <a:lnTo>
                    <a:pt x="1871345" y="296291"/>
                  </a:lnTo>
                  <a:lnTo>
                    <a:pt x="1815591" y="296291"/>
                  </a:lnTo>
                  <a:lnTo>
                    <a:pt x="1763014" y="293116"/>
                  </a:lnTo>
                  <a:lnTo>
                    <a:pt x="1710436" y="286766"/>
                  </a:lnTo>
                  <a:lnTo>
                    <a:pt x="1657858" y="277113"/>
                  </a:lnTo>
                  <a:lnTo>
                    <a:pt x="1605280" y="264413"/>
                  </a:lnTo>
                  <a:lnTo>
                    <a:pt x="1555877" y="251713"/>
                  </a:lnTo>
                  <a:lnTo>
                    <a:pt x="1506347" y="235712"/>
                  </a:lnTo>
                  <a:lnTo>
                    <a:pt x="1456816" y="216662"/>
                  </a:lnTo>
                  <a:lnTo>
                    <a:pt x="1410462" y="197485"/>
                  </a:lnTo>
                  <a:lnTo>
                    <a:pt x="1363980" y="175260"/>
                  </a:lnTo>
                  <a:lnTo>
                    <a:pt x="1317625" y="149732"/>
                  </a:lnTo>
                  <a:lnTo>
                    <a:pt x="1274318" y="124206"/>
                  </a:lnTo>
                  <a:lnTo>
                    <a:pt x="1231011" y="95631"/>
                  </a:lnTo>
                  <a:lnTo>
                    <a:pt x="1190878" y="63754"/>
                  </a:lnTo>
                  <a:lnTo>
                    <a:pt x="1150620" y="31876"/>
                  </a:lnTo>
                  <a:lnTo>
                    <a:pt x="1110361" y="0"/>
                  </a:lnTo>
                  <a:lnTo>
                    <a:pt x="1116584" y="6350"/>
                  </a:lnTo>
                  <a:lnTo>
                    <a:pt x="377317" y="191135"/>
                  </a:lnTo>
                  <a:lnTo>
                    <a:pt x="0" y="716788"/>
                  </a:lnTo>
                  <a:lnTo>
                    <a:pt x="86613" y="818769"/>
                  </a:lnTo>
                  <a:lnTo>
                    <a:pt x="179450" y="914298"/>
                  </a:lnTo>
                  <a:lnTo>
                    <a:pt x="275336" y="1006690"/>
                  </a:lnTo>
                  <a:lnTo>
                    <a:pt x="374269" y="1092708"/>
                  </a:lnTo>
                  <a:lnTo>
                    <a:pt x="479425" y="1172349"/>
                  </a:lnTo>
                  <a:lnTo>
                    <a:pt x="590804" y="1245616"/>
                  </a:lnTo>
                  <a:lnTo>
                    <a:pt x="702183" y="1315707"/>
                  </a:lnTo>
                  <a:lnTo>
                    <a:pt x="819658" y="1376235"/>
                  </a:lnTo>
                  <a:lnTo>
                    <a:pt x="943356" y="1433576"/>
                  </a:lnTo>
                  <a:lnTo>
                    <a:pt x="1067053" y="1481366"/>
                  </a:lnTo>
                  <a:lnTo>
                    <a:pt x="1129030" y="1503667"/>
                  </a:lnTo>
                  <a:lnTo>
                    <a:pt x="1193927" y="1522780"/>
                  </a:lnTo>
                  <a:lnTo>
                    <a:pt x="1258824" y="1541894"/>
                  </a:lnTo>
                  <a:lnTo>
                    <a:pt x="1323848" y="1557820"/>
                  </a:lnTo>
                  <a:lnTo>
                    <a:pt x="1391920" y="1573745"/>
                  </a:lnTo>
                  <a:lnTo>
                    <a:pt x="1456816" y="1586496"/>
                  </a:lnTo>
                  <a:lnTo>
                    <a:pt x="1524889" y="1599234"/>
                  </a:lnTo>
                  <a:lnTo>
                    <a:pt x="1592961" y="1605610"/>
                  </a:lnTo>
                  <a:lnTo>
                    <a:pt x="1661033" y="1615160"/>
                  </a:lnTo>
                  <a:lnTo>
                    <a:pt x="1732152" y="1618348"/>
                  </a:lnTo>
                  <a:lnTo>
                    <a:pt x="1800225" y="1621536"/>
                  </a:lnTo>
                  <a:lnTo>
                    <a:pt x="1871345" y="1621536"/>
                  </a:lnTo>
                  <a:lnTo>
                    <a:pt x="1998090" y="1618348"/>
                  </a:lnTo>
                  <a:lnTo>
                    <a:pt x="2121789" y="1608797"/>
                  </a:lnTo>
                  <a:lnTo>
                    <a:pt x="2245614" y="1592859"/>
                  </a:lnTo>
                  <a:lnTo>
                    <a:pt x="2366137" y="1570558"/>
                  </a:lnTo>
                  <a:lnTo>
                    <a:pt x="2483739" y="1541894"/>
                  </a:lnTo>
                  <a:lnTo>
                    <a:pt x="2601214" y="1510030"/>
                  </a:lnTo>
                  <a:lnTo>
                    <a:pt x="2712593" y="1468615"/>
                  </a:lnTo>
                  <a:lnTo>
                    <a:pt x="2823972" y="1424025"/>
                  </a:lnTo>
                  <a:lnTo>
                    <a:pt x="2338324" y="978014"/>
                  </a:lnTo>
                  <a:lnTo>
                    <a:pt x="2242439" y="23253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52772" y="3430523"/>
              <a:ext cx="1914525" cy="2624455"/>
            </a:xfrm>
            <a:custGeom>
              <a:avLst/>
              <a:gdLst/>
              <a:ahLst/>
              <a:cxnLst/>
              <a:rect l="l" t="t" r="r" b="b"/>
              <a:pathLst>
                <a:path w="1914525" h="2624454">
                  <a:moveTo>
                    <a:pt x="1883282" y="0"/>
                  </a:moveTo>
                  <a:lnTo>
                    <a:pt x="1342008" y="378968"/>
                  </a:lnTo>
                  <a:lnTo>
                    <a:pt x="615314" y="296163"/>
                  </a:lnTo>
                  <a:lnTo>
                    <a:pt x="621538" y="398144"/>
                  </a:lnTo>
                  <a:lnTo>
                    <a:pt x="618489" y="484124"/>
                  </a:lnTo>
                  <a:lnTo>
                    <a:pt x="609218" y="566927"/>
                  </a:lnTo>
                  <a:lnTo>
                    <a:pt x="596773" y="649732"/>
                  </a:lnTo>
                  <a:lnTo>
                    <a:pt x="575182" y="726186"/>
                  </a:lnTo>
                  <a:lnTo>
                    <a:pt x="550417" y="805814"/>
                  </a:lnTo>
                  <a:lnTo>
                    <a:pt x="522604" y="878967"/>
                  </a:lnTo>
                  <a:lnTo>
                    <a:pt x="488568" y="952245"/>
                  </a:lnTo>
                  <a:lnTo>
                    <a:pt x="448437" y="1019175"/>
                  </a:lnTo>
                  <a:lnTo>
                    <a:pt x="405129" y="1085977"/>
                  </a:lnTo>
                  <a:lnTo>
                    <a:pt x="358648" y="1149731"/>
                  </a:lnTo>
                  <a:lnTo>
                    <a:pt x="253618" y="1264412"/>
                  </a:lnTo>
                  <a:lnTo>
                    <a:pt x="194817" y="1315339"/>
                  </a:lnTo>
                  <a:lnTo>
                    <a:pt x="132968" y="1363090"/>
                  </a:lnTo>
                  <a:lnTo>
                    <a:pt x="68072" y="1404493"/>
                  </a:lnTo>
                  <a:lnTo>
                    <a:pt x="0" y="1442720"/>
                  </a:lnTo>
                  <a:lnTo>
                    <a:pt x="108203" y="2188006"/>
                  </a:lnTo>
                  <a:lnTo>
                    <a:pt x="584453" y="2624328"/>
                  </a:lnTo>
                  <a:lnTo>
                    <a:pt x="658622" y="2586113"/>
                  </a:lnTo>
                  <a:lnTo>
                    <a:pt x="800862" y="2496934"/>
                  </a:lnTo>
                  <a:lnTo>
                    <a:pt x="937005" y="2401392"/>
                  </a:lnTo>
                  <a:lnTo>
                    <a:pt x="1001902" y="2350427"/>
                  </a:lnTo>
                  <a:lnTo>
                    <a:pt x="1063752" y="2296287"/>
                  </a:lnTo>
                  <a:lnTo>
                    <a:pt x="1125601" y="2238959"/>
                  </a:lnTo>
                  <a:lnTo>
                    <a:pt x="1184402" y="2181631"/>
                  </a:lnTo>
                  <a:lnTo>
                    <a:pt x="1243076" y="2121154"/>
                  </a:lnTo>
                  <a:lnTo>
                    <a:pt x="1298828" y="2057400"/>
                  </a:lnTo>
                  <a:lnTo>
                    <a:pt x="1351279" y="1993773"/>
                  </a:lnTo>
                  <a:lnTo>
                    <a:pt x="1403857" y="1926844"/>
                  </a:lnTo>
                  <a:lnTo>
                    <a:pt x="1453388" y="1859914"/>
                  </a:lnTo>
                  <a:lnTo>
                    <a:pt x="1546098" y="1719833"/>
                  </a:lnTo>
                  <a:lnTo>
                    <a:pt x="1626615" y="1573276"/>
                  </a:lnTo>
                  <a:lnTo>
                    <a:pt x="1666748" y="1496949"/>
                  </a:lnTo>
                  <a:lnTo>
                    <a:pt x="1700783" y="1420495"/>
                  </a:lnTo>
                  <a:lnTo>
                    <a:pt x="1734819" y="1340865"/>
                  </a:lnTo>
                  <a:lnTo>
                    <a:pt x="1765680" y="1261237"/>
                  </a:lnTo>
                  <a:lnTo>
                    <a:pt x="1790445" y="1178433"/>
                  </a:lnTo>
                  <a:lnTo>
                    <a:pt x="1818258" y="1095628"/>
                  </a:lnTo>
                  <a:lnTo>
                    <a:pt x="1839976" y="1012825"/>
                  </a:lnTo>
                  <a:lnTo>
                    <a:pt x="1858518" y="926845"/>
                  </a:lnTo>
                  <a:lnTo>
                    <a:pt x="1873884" y="840867"/>
                  </a:lnTo>
                  <a:lnTo>
                    <a:pt x="1889378" y="751586"/>
                  </a:lnTo>
                  <a:lnTo>
                    <a:pt x="1898650" y="665607"/>
                  </a:lnTo>
                  <a:lnTo>
                    <a:pt x="1907921" y="576452"/>
                  </a:lnTo>
                  <a:lnTo>
                    <a:pt x="1914144" y="394969"/>
                  </a:lnTo>
                  <a:lnTo>
                    <a:pt x="1911096" y="292988"/>
                  </a:lnTo>
                  <a:lnTo>
                    <a:pt x="1904873" y="194309"/>
                  </a:lnTo>
                  <a:lnTo>
                    <a:pt x="1895602" y="95503"/>
                  </a:lnTo>
                  <a:lnTo>
                    <a:pt x="1883282" y="0"/>
                  </a:lnTo>
                  <a:close/>
                </a:path>
              </a:pathLst>
            </a:custGeom>
            <a:solidFill>
              <a:srgbClr val="1F4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2772" y="3430523"/>
              <a:ext cx="1914525" cy="2624455"/>
            </a:xfrm>
            <a:custGeom>
              <a:avLst/>
              <a:gdLst/>
              <a:ahLst/>
              <a:cxnLst/>
              <a:rect l="l" t="t" r="r" b="b"/>
              <a:pathLst>
                <a:path w="1914525" h="2624454">
                  <a:moveTo>
                    <a:pt x="1914144" y="394969"/>
                  </a:moveTo>
                  <a:lnTo>
                    <a:pt x="1911096" y="292988"/>
                  </a:lnTo>
                  <a:lnTo>
                    <a:pt x="1904873" y="194309"/>
                  </a:lnTo>
                  <a:lnTo>
                    <a:pt x="1895602" y="95503"/>
                  </a:lnTo>
                  <a:lnTo>
                    <a:pt x="1883282" y="0"/>
                  </a:lnTo>
                  <a:lnTo>
                    <a:pt x="1342008" y="378968"/>
                  </a:lnTo>
                  <a:lnTo>
                    <a:pt x="615314" y="296163"/>
                  </a:lnTo>
                  <a:lnTo>
                    <a:pt x="618489" y="347090"/>
                  </a:lnTo>
                  <a:lnTo>
                    <a:pt x="621538" y="398144"/>
                  </a:lnTo>
                  <a:lnTo>
                    <a:pt x="618489" y="484124"/>
                  </a:lnTo>
                  <a:lnTo>
                    <a:pt x="609218" y="566927"/>
                  </a:lnTo>
                  <a:lnTo>
                    <a:pt x="596773" y="649732"/>
                  </a:lnTo>
                  <a:lnTo>
                    <a:pt x="575182" y="726186"/>
                  </a:lnTo>
                  <a:lnTo>
                    <a:pt x="550417" y="805814"/>
                  </a:lnTo>
                  <a:lnTo>
                    <a:pt x="522604" y="878967"/>
                  </a:lnTo>
                  <a:lnTo>
                    <a:pt x="488568" y="952245"/>
                  </a:lnTo>
                  <a:lnTo>
                    <a:pt x="448437" y="1019175"/>
                  </a:lnTo>
                  <a:lnTo>
                    <a:pt x="405129" y="1085977"/>
                  </a:lnTo>
                  <a:lnTo>
                    <a:pt x="358648" y="1149731"/>
                  </a:lnTo>
                  <a:lnTo>
                    <a:pt x="306197" y="1207008"/>
                  </a:lnTo>
                  <a:lnTo>
                    <a:pt x="253618" y="1264412"/>
                  </a:lnTo>
                  <a:lnTo>
                    <a:pt x="194817" y="1315339"/>
                  </a:lnTo>
                  <a:lnTo>
                    <a:pt x="132968" y="1363090"/>
                  </a:lnTo>
                  <a:lnTo>
                    <a:pt x="68072" y="1404493"/>
                  </a:lnTo>
                  <a:lnTo>
                    <a:pt x="0" y="1442720"/>
                  </a:lnTo>
                  <a:lnTo>
                    <a:pt x="108203" y="2188006"/>
                  </a:lnTo>
                  <a:lnTo>
                    <a:pt x="584453" y="2624328"/>
                  </a:lnTo>
                  <a:lnTo>
                    <a:pt x="658622" y="2586113"/>
                  </a:lnTo>
                  <a:lnTo>
                    <a:pt x="729741" y="2541524"/>
                  </a:lnTo>
                  <a:lnTo>
                    <a:pt x="800862" y="2496934"/>
                  </a:lnTo>
                  <a:lnTo>
                    <a:pt x="868933" y="2449156"/>
                  </a:lnTo>
                  <a:lnTo>
                    <a:pt x="937005" y="2401392"/>
                  </a:lnTo>
                  <a:lnTo>
                    <a:pt x="1001902" y="2350427"/>
                  </a:lnTo>
                  <a:lnTo>
                    <a:pt x="1063752" y="2296287"/>
                  </a:lnTo>
                  <a:lnTo>
                    <a:pt x="1125601" y="2238959"/>
                  </a:lnTo>
                  <a:lnTo>
                    <a:pt x="1184402" y="2181631"/>
                  </a:lnTo>
                  <a:lnTo>
                    <a:pt x="1243076" y="2121154"/>
                  </a:lnTo>
                  <a:lnTo>
                    <a:pt x="1298828" y="2057400"/>
                  </a:lnTo>
                  <a:lnTo>
                    <a:pt x="1351279" y="1993773"/>
                  </a:lnTo>
                  <a:lnTo>
                    <a:pt x="1403857" y="1926844"/>
                  </a:lnTo>
                  <a:lnTo>
                    <a:pt x="1453388" y="1859914"/>
                  </a:lnTo>
                  <a:lnTo>
                    <a:pt x="1499742" y="1789938"/>
                  </a:lnTo>
                  <a:lnTo>
                    <a:pt x="1546098" y="1719833"/>
                  </a:lnTo>
                  <a:lnTo>
                    <a:pt x="1586356" y="1646555"/>
                  </a:lnTo>
                  <a:lnTo>
                    <a:pt x="1626615" y="1573276"/>
                  </a:lnTo>
                  <a:lnTo>
                    <a:pt x="1666748" y="1496949"/>
                  </a:lnTo>
                  <a:lnTo>
                    <a:pt x="1700783" y="1420495"/>
                  </a:lnTo>
                  <a:lnTo>
                    <a:pt x="1734819" y="1340865"/>
                  </a:lnTo>
                  <a:lnTo>
                    <a:pt x="1765680" y="1261237"/>
                  </a:lnTo>
                  <a:lnTo>
                    <a:pt x="1790445" y="1178433"/>
                  </a:lnTo>
                  <a:lnTo>
                    <a:pt x="1818258" y="1095628"/>
                  </a:lnTo>
                  <a:lnTo>
                    <a:pt x="1839976" y="1012825"/>
                  </a:lnTo>
                  <a:lnTo>
                    <a:pt x="1858518" y="926845"/>
                  </a:lnTo>
                  <a:lnTo>
                    <a:pt x="1873884" y="840867"/>
                  </a:lnTo>
                  <a:lnTo>
                    <a:pt x="1889378" y="751586"/>
                  </a:lnTo>
                  <a:lnTo>
                    <a:pt x="1898650" y="665607"/>
                  </a:lnTo>
                  <a:lnTo>
                    <a:pt x="1907921" y="576452"/>
                  </a:lnTo>
                  <a:lnTo>
                    <a:pt x="1911096" y="484124"/>
                  </a:lnTo>
                  <a:lnTo>
                    <a:pt x="1914144" y="39496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957576" y="5196078"/>
            <a:ext cx="1221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b="1" spc="-5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Georgia"/>
              </a:rPr>
              <a:t>多层界面</a:t>
            </a:r>
            <a:endParaRPr sz="1400" dirty="0">
              <a:latin typeface="KaiTi" panose="02010609060101010101" pitchFamily="49" charset="-122"/>
              <a:ea typeface="KaiTi" panose="02010609060101010101" pitchFamily="49" charset="-122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9114" y="3508375"/>
            <a:ext cx="11106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spc="-5" dirty="0">
                <a:solidFill>
                  <a:srgbClr val="041C2C"/>
                </a:solidFill>
                <a:latin typeface="KaiTi" panose="02010609060101010101" pitchFamily="49" charset="-122"/>
                <a:ea typeface="KaiTi" panose="02010609060101010101" pitchFamily="49" charset="-122"/>
                <a:cs typeface="Georgia"/>
              </a:rPr>
              <a:t>闭环管理</a:t>
            </a:r>
            <a:endParaRPr sz="1400" dirty="0">
              <a:latin typeface="KaiTi" panose="02010609060101010101" pitchFamily="49" charset="-122"/>
              <a:ea typeface="KaiTi" panose="02010609060101010101" pitchFamily="49" charset="-122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34021" y="1322641"/>
            <a:ext cx="3345815" cy="1344930"/>
            <a:chOff x="934021" y="1322641"/>
            <a:chExt cx="3345815" cy="1344930"/>
          </a:xfrm>
        </p:grpSpPr>
        <p:sp>
          <p:nvSpPr>
            <p:cNvPr id="15" name="object 15"/>
            <p:cNvSpPr/>
            <p:nvPr/>
          </p:nvSpPr>
          <p:spPr>
            <a:xfrm>
              <a:off x="938783" y="1327403"/>
              <a:ext cx="3336290" cy="1335405"/>
            </a:xfrm>
            <a:custGeom>
              <a:avLst/>
              <a:gdLst/>
              <a:ahLst/>
              <a:cxnLst/>
              <a:rect l="l" t="t" r="r" b="b"/>
              <a:pathLst>
                <a:path w="3336290" h="1335405">
                  <a:moveTo>
                    <a:pt x="0" y="0"/>
                  </a:moveTo>
                  <a:lnTo>
                    <a:pt x="2755" y="1323975"/>
                  </a:lnTo>
                  <a:lnTo>
                    <a:pt x="821943" y="1331849"/>
                  </a:lnTo>
                  <a:lnTo>
                    <a:pt x="847883" y="1290220"/>
                  </a:lnTo>
                  <a:lnTo>
                    <a:pt x="872412" y="1249036"/>
                  </a:lnTo>
                  <a:lnTo>
                    <a:pt x="943179" y="1126371"/>
                  </a:lnTo>
                  <a:lnTo>
                    <a:pt x="967708" y="1085187"/>
                  </a:lnTo>
                  <a:lnTo>
                    <a:pt x="993647" y="1043559"/>
                  </a:lnTo>
                  <a:lnTo>
                    <a:pt x="1931415" y="1041781"/>
                  </a:lnTo>
                  <a:lnTo>
                    <a:pt x="2194941" y="1335024"/>
                  </a:lnTo>
                  <a:lnTo>
                    <a:pt x="3063748" y="1335024"/>
                  </a:lnTo>
                  <a:lnTo>
                    <a:pt x="3336036" y="614680"/>
                  </a:lnTo>
                  <a:lnTo>
                    <a:pt x="3122421" y="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938783" y="1327403"/>
              <a:ext cx="3336290" cy="1335405"/>
            </a:xfrm>
            <a:custGeom>
              <a:avLst/>
              <a:gdLst/>
              <a:ahLst/>
              <a:cxnLst/>
              <a:rect l="l" t="t" r="r" b="b"/>
              <a:pathLst>
                <a:path w="3336290" h="1335405">
                  <a:moveTo>
                    <a:pt x="0" y="0"/>
                  </a:moveTo>
                  <a:lnTo>
                    <a:pt x="3122421" y="2667"/>
                  </a:lnTo>
                  <a:lnTo>
                    <a:pt x="3138884" y="49735"/>
                  </a:lnTo>
                  <a:lnTo>
                    <a:pt x="3155331" y="96803"/>
                  </a:lnTo>
                  <a:lnTo>
                    <a:pt x="3171766" y="143873"/>
                  </a:lnTo>
                  <a:lnTo>
                    <a:pt x="3188191" y="190943"/>
                  </a:lnTo>
                  <a:lnTo>
                    <a:pt x="3204608" y="238014"/>
                  </a:lnTo>
                  <a:lnTo>
                    <a:pt x="3221022" y="285088"/>
                  </a:lnTo>
                  <a:lnTo>
                    <a:pt x="3237435" y="332163"/>
                  </a:lnTo>
                  <a:lnTo>
                    <a:pt x="3253849" y="379241"/>
                  </a:lnTo>
                  <a:lnTo>
                    <a:pt x="3270266" y="426322"/>
                  </a:lnTo>
                  <a:lnTo>
                    <a:pt x="3286691" y="473406"/>
                  </a:lnTo>
                  <a:lnTo>
                    <a:pt x="3303126" y="520493"/>
                  </a:lnTo>
                  <a:lnTo>
                    <a:pt x="3319573" y="567584"/>
                  </a:lnTo>
                  <a:lnTo>
                    <a:pt x="3336036" y="614680"/>
                  </a:lnTo>
                  <a:lnTo>
                    <a:pt x="3063748" y="1335024"/>
                  </a:lnTo>
                  <a:lnTo>
                    <a:pt x="2194941" y="1335024"/>
                  </a:lnTo>
                  <a:lnTo>
                    <a:pt x="1931415" y="1041781"/>
                  </a:lnTo>
                  <a:lnTo>
                    <a:pt x="993647" y="1043559"/>
                  </a:lnTo>
                  <a:lnTo>
                    <a:pt x="967708" y="1085187"/>
                  </a:lnTo>
                  <a:lnTo>
                    <a:pt x="943179" y="1126371"/>
                  </a:lnTo>
                  <a:lnTo>
                    <a:pt x="919496" y="1167289"/>
                  </a:lnTo>
                  <a:lnTo>
                    <a:pt x="896095" y="1208118"/>
                  </a:lnTo>
                  <a:lnTo>
                    <a:pt x="872412" y="1249036"/>
                  </a:lnTo>
                  <a:lnTo>
                    <a:pt x="847883" y="1290220"/>
                  </a:lnTo>
                  <a:lnTo>
                    <a:pt x="821943" y="1331849"/>
                  </a:lnTo>
                  <a:lnTo>
                    <a:pt x="2755" y="1323975"/>
                  </a:lnTo>
                  <a:lnTo>
                    <a:pt x="2663" y="1273052"/>
                  </a:lnTo>
                  <a:lnTo>
                    <a:pt x="2567" y="1222130"/>
                  </a:lnTo>
                  <a:lnTo>
                    <a:pt x="2468" y="1171208"/>
                  </a:lnTo>
                  <a:lnTo>
                    <a:pt x="2367" y="1120286"/>
                  </a:lnTo>
                  <a:lnTo>
                    <a:pt x="2263" y="1069364"/>
                  </a:lnTo>
                  <a:lnTo>
                    <a:pt x="2157" y="1018442"/>
                  </a:lnTo>
                  <a:lnTo>
                    <a:pt x="2049" y="967520"/>
                  </a:lnTo>
                  <a:lnTo>
                    <a:pt x="1940" y="916598"/>
                  </a:lnTo>
                  <a:lnTo>
                    <a:pt x="1829" y="865675"/>
                  </a:lnTo>
                  <a:lnTo>
                    <a:pt x="1717" y="814753"/>
                  </a:lnTo>
                  <a:lnTo>
                    <a:pt x="1604" y="763831"/>
                  </a:lnTo>
                  <a:lnTo>
                    <a:pt x="1491" y="712909"/>
                  </a:lnTo>
                  <a:lnTo>
                    <a:pt x="1377" y="661987"/>
                  </a:lnTo>
                  <a:lnTo>
                    <a:pt x="1264" y="611065"/>
                  </a:lnTo>
                  <a:lnTo>
                    <a:pt x="1151" y="560143"/>
                  </a:lnTo>
                  <a:lnTo>
                    <a:pt x="1038" y="509221"/>
                  </a:lnTo>
                  <a:lnTo>
                    <a:pt x="926" y="458299"/>
                  </a:lnTo>
                  <a:lnTo>
                    <a:pt x="815" y="407376"/>
                  </a:lnTo>
                  <a:lnTo>
                    <a:pt x="706" y="356454"/>
                  </a:lnTo>
                  <a:lnTo>
                    <a:pt x="598" y="305532"/>
                  </a:lnTo>
                  <a:lnTo>
                    <a:pt x="492" y="254610"/>
                  </a:lnTo>
                  <a:lnTo>
                    <a:pt x="388" y="203688"/>
                  </a:lnTo>
                  <a:lnTo>
                    <a:pt x="287" y="152766"/>
                  </a:lnTo>
                  <a:lnTo>
                    <a:pt x="188" y="101844"/>
                  </a:lnTo>
                  <a:lnTo>
                    <a:pt x="92" y="5092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51254" y="1727707"/>
            <a:ext cx="10439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spc="-5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Georgia"/>
              </a:rPr>
              <a:t>多层指标</a:t>
            </a:r>
            <a:endParaRPr sz="1400" dirty="0">
              <a:latin typeface="KaiTi" panose="02010609060101010101" pitchFamily="49" charset="-122"/>
              <a:ea typeface="KaiTi" panose="02010609060101010101" pitchFamily="49" charset="-122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78864" y="3464433"/>
            <a:ext cx="1126354" cy="5969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95"/>
              </a:spcBef>
            </a:pPr>
            <a:r>
              <a:rPr lang="zh-CN" altLang="en-US" sz="1900" b="1" spc="-10" dirty="0">
                <a:solidFill>
                  <a:srgbClr val="041C2C"/>
                </a:solidFill>
                <a:latin typeface="KaiTi" panose="02010609060101010101" pitchFamily="49" charset="-122"/>
                <a:ea typeface="KaiTi" panose="02010609060101010101" pitchFamily="49" charset="-122"/>
                <a:cs typeface="Georgia"/>
              </a:rPr>
              <a:t>动态管理仪表盘</a:t>
            </a:r>
            <a:endParaRPr sz="1900" dirty="0">
              <a:latin typeface="KaiTi" panose="02010609060101010101" pitchFamily="49" charset="-122"/>
              <a:ea typeface="KaiTi" panose="02010609060101010101" pitchFamily="49" charset="-122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09591" y="1955418"/>
            <a:ext cx="1392555" cy="23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350"/>
              </a:spcBef>
            </a:pPr>
            <a:r>
              <a:rPr lang="zh-CN" altLang="en-US" sz="1400" b="1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Georgia"/>
              </a:rPr>
              <a:t>系统解构</a:t>
            </a:r>
            <a:endParaRPr sz="1400" dirty="0">
              <a:latin typeface="KaiTi" panose="02010609060101010101" pitchFamily="49" charset="-122"/>
              <a:ea typeface="KaiTi" panose="02010609060101010101" pitchFamily="49" charset="-122"/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66766" y="4534915"/>
            <a:ext cx="1619885" cy="21428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 marR="30480" indent="120014">
              <a:lnSpc>
                <a:spcPts val="1680"/>
              </a:lnSpc>
              <a:spcBef>
                <a:spcPts val="160"/>
              </a:spcBef>
            </a:pPr>
            <a:r>
              <a:rPr lang="zh-CN" altLang="en-US" sz="1400" b="1" spc="-5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Georgia"/>
              </a:rPr>
              <a:t>可视化分析</a:t>
            </a:r>
            <a:endParaRPr sz="1400" dirty="0">
              <a:latin typeface="KaiTi" panose="02010609060101010101" pitchFamily="49" charset="-122"/>
              <a:ea typeface="KaiTi" panose="02010609060101010101" pitchFamily="49" charset="-122"/>
              <a:cs typeface="Georg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93783" y="1470786"/>
            <a:ext cx="22479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zh-CN" sz="1500" dirty="0">
                <a:latin typeface="Georgia"/>
                <a:cs typeface="Georgia"/>
              </a:rPr>
              <a:t>KPI</a:t>
            </a:r>
            <a:r>
              <a:rPr lang="zh-CN" altLang="en-US" sz="1500" dirty="0">
                <a:latin typeface="Georgia"/>
                <a:cs typeface="Georgia"/>
              </a:rPr>
              <a:t>体系</a:t>
            </a:r>
            <a:endParaRPr sz="1500" dirty="0">
              <a:latin typeface="Georgia"/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93783" y="2441828"/>
            <a:ext cx="20910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spc="-5" dirty="0">
                <a:latin typeface="Georgia"/>
                <a:cs typeface="Georgia"/>
              </a:rPr>
              <a:t>动态指标设定</a:t>
            </a:r>
            <a:endParaRPr sz="1500" dirty="0">
              <a:latin typeface="Georgia"/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93783" y="5606592"/>
            <a:ext cx="234378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latin typeface="Georgia"/>
                <a:cs typeface="Georgia"/>
              </a:rPr>
              <a:t>多人互动和讨论</a:t>
            </a:r>
            <a:endParaRPr sz="1500" dirty="0"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93783" y="3348609"/>
            <a:ext cx="213169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spc="-5" dirty="0">
                <a:latin typeface="Georgia"/>
                <a:cs typeface="Georgia"/>
              </a:rPr>
              <a:t>可视化分析仪表盘</a:t>
            </a:r>
            <a:endParaRPr sz="1500" dirty="0">
              <a:latin typeface="Georgia"/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193783" y="4482210"/>
            <a:ext cx="23837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1500" dirty="0">
                <a:latin typeface="Georgia"/>
                <a:cs typeface="Georgia"/>
              </a:rPr>
              <a:t>多层级界面实现</a:t>
            </a:r>
            <a:endParaRPr sz="1500" dirty="0">
              <a:latin typeface="Georgia"/>
              <a:cs typeface="Georg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304531" y="1292352"/>
            <a:ext cx="1696720" cy="963294"/>
            <a:chOff x="7304531" y="1292352"/>
            <a:chExt cx="1696720" cy="963294"/>
          </a:xfrm>
        </p:grpSpPr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2463" y="1301496"/>
              <a:ext cx="1469135" cy="9448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517891" y="1296924"/>
              <a:ext cx="1478280" cy="954405"/>
            </a:xfrm>
            <a:custGeom>
              <a:avLst/>
              <a:gdLst/>
              <a:ahLst/>
              <a:cxnLst/>
              <a:rect l="l" t="t" r="r" b="b"/>
              <a:pathLst>
                <a:path w="1478279" h="954405">
                  <a:moveTo>
                    <a:pt x="0" y="954024"/>
                  </a:moveTo>
                  <a:lnTo>
                    <a:pt x="1478279" y="954024"/>
                  </a:lnTo>
                  <a:lnTo>
                    <a:pt x="1478279" y="0"/>
                  </a:lnTo>
                  <a:lnTo>
                    <a:pt x="0" y="0"/>
                  </a:lnTo>
                  <a:lnTo>
                    <a:pt x="0" y="954024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04531" y="1571244"/>
              <a:ext cx="407034" cy="405765"/>
            </a:xfrm>
            <a:custGeom>
              <a:avLst/>
              <a:gdLst/>
              <a:ahLst/>
              <a:cxnLst/>
              <a:rect l="l" t="t" r="r" b="b"/>
              <a:pathLst>
                <a:path w="407034" h="405764">
                  <a:moveTo>
                    <a:pt x="203453" y="0"/>
                  </a:moveTo>
                  <a:lnTo>
                    <a:pt x="156794" y="5356"/>
                  </a:lnTo>
                  <a:lnTo>
                    <a:pt x="113966" y="20611"/>
                  </a:lnTo>
                  <a:lnTo>
                    <a:pt x="76191" y="44547"/>
                  </a:lnTo>
                  <a:lnTo>
                    <a:pt x="44686" y="75942"/>
                  </a:lnTo>
                  <a:lnTo>
                    <a:pt x="20673" y="113577"/>
                  </a:lnTo>
                  <a:lnTo>
                    <a:pt x="5371" y="156234"/>
                  </a:lnTo>
                  <a:lnTo>
                    <a:pt x="0" y="202691"/>
                  </a:lnTo>
                  <a:lnTo>
                    <a:pt x="5371" y="249149"/>
                  </a:lnTo>
                  <a:lnTo>
                    <a:pt x="20673" y="291806"/>
                  </a:lnTo>
                  <a:lnTo>
                    <a:pt x="44686" y="329441"/>
                  </a:lnTo>
                  <a:lnTo>
                    <a:pt x="76191" y="360836"/>
                  </a:lnTo>
                  <a:lnTo>
                    <a:pt x="113966" y="384772"/>
                  </a:lnTo>
                  <a:lnTo>
                    <a:pt x="156794" y="400027"/>
                  </a:lnTo>
                  <a:lnTo>
                    <a:pt x="203453" y="405383"/>
                  </a:lnTo>
                  <a:lnTo>
                    <a:pt x="250113" y="400027"/>
                  </a:lnTo>
                  <a:lnTo>
                    <a:pt x="292941" y="384772"/>
                  </a:lnTo>
                  <a:lnTo>
                    <a:pt x="330716" y="360836"/>
                  </a:lnTo>
                  <a:lnTo>
                    <a:pt x="362221" y="329441"/>
                  </a:lnTo>
                  <a:lnTo>
                    <a:pt x="386234" y="291806"/>
                  </a:lnTo>
                  <a:lnTo>
                    <a:pt x="401536" y="249149"/>
                  </a:lnTo>
                  <a:lnTo>
                    <a:pt x="406908" y="202691"/>
                  </a:lnTo>
                  <a:lnTo>
                    <a:pt x="401536" y="156234"/>
                  </a:lnTo>
                  <a:lnTo>
                    <a:pt x="386234" y="113577"/>
                  </a:lnTo>
                  <a:lnTo>
                    <a:pt x="362221" y="75942"/>
                  </a:lnTo>
                  <a:lnTo>
                    <a:pt x="330716" y="44547"/>
                  </a:lnTo>
                  <a:lnTo>
                    <a:pt x="292941" y="20611"/>
                  </a:lnTo>
                  <a:lnTo>
                    <a:pt x="250113" y="5356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513129" y="2323909"/>
            <a:ext cx="1487805" cy="963930"/>
            <a:chOff x="7513129" y="2323909"/>
            <a:chExt cx="1487805" cy="963930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2464" y="2333244"/>
              <a:ext cx="1469135" cy="94487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517892" y="2328672"/>
              <a:ext cx="1478280" cy="954405"/>
            </a:xfrm>
            <a:custGeom>
              <a:avLst/>
              <a:gdLst/>
              <a:ahLst/>
              <a:cxnLst/>
              <a:rect l="l" t="t" r="r" b="b"/>
              <a:pathLst>
                <a:path w="1478279" h="954404">
                  <a:moveTo>
                    <a:pt x="0" y="954024"/>
                  </a:moveTo>
                  <a:lnTo>
                    <a:pt x="1478279" y="954024"/>
                  </a:lnTo>
                  <a:lnTo>
                    <a:pt x="1478279" y="0"/>
                  </a:lnTo>
                  <a:lnTo>
                    <a:pt x="0" y="0"/>
                  </a:lnTo>
                  <a:lnTo>
                    <a:pt x="0" y="954024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22920" y="2382012"/>
              <a:ext cx="91440" cy="22860"/>
            </a:xfrm>
            <a:custGeom>
              <a:avLst/>
              <a:gdLst/>
              <a:ahLst/>
              <a:cxnLst/>
              <a:rect l="l" t="t" r="r" b="b"/>
              <a:pathLst>
                <a:path w="91440" h="22860">
                  <a:moveTo>
                    <a:pt x="9144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91440" y="2286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22920" y="2382012"/>
              <a:ext cx="231775" cy="94615"/>
            </a:xfrm>
            <a:custGeom>
              <a:avLst/>
              <a:gdLst/>
              <a:ahLst/>
              <a:cxnLst/>
              <a:rect l="l" t="t" r="r" b="b"/>
              <a:pathLst>
                <a:path w="231775" h="94614">
                  <a:moveTo>
                    <a:pt x="0" y="22860"/>
                  </a:moveTo>
                  <a:lnTo>
                    <a:pt x="91440" y="22860"/>
                  </a:lnTo>
                  <a:lnTo>
                    <a:pt x="91440" y="0"/>
                  </a:lnTo>
                  <a:lnTo>
                    <a:pt x="0" y="0"/>
                  </a:lnTo>
                  <a:lnTo>
                    <a:pt x="0" y="22860"/>
                  </a:lnTo>
                  <a:close/>
                </a:path>
                <a:path w="231775" h="94614">
                  <a:moveTo>
                    <a:pt x="0" y="94487"/>
                  </a:moveTo>
                  <a:lnTo>
                    <a:pt x="231648" y="94487"/>
                  </a:lnTo>
                  <a:lnTo>
                    <a:pt x="231648" y="1524"/>
                  </a:lnTo>
                  <a:lnTo>
                    <a:pt x="0" y="1524"/>
                  </a:lnTo>
                  <a:lnTo>
                    <a:pt x="0" y="94487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111997" y="2368422"/>
            <a:ext cx="254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77746F"/>
                </a:solidFill>
                <a:latin typeface="Heiti SC"/>
                <a:cs typeface="Heiti SC"/>
              </a:rPr>
              <a:t>螺纹钢</a:t>
            </a:r>
            <a:endParaRPr sz="600">
              <a:latin typeface="Heiti SC"/>
              <a:cs typeface="Heiti SC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996237" y="2721673"/>
            <a:ext cx="128905" cy="73660"/>
            <a:chOff x="7996237" y="2721673"/>
            <a:chExt cx="128905" cy="73660"/>
          </a:xfrm>
        </p:grpSpPr>
        <p:sp>
          <p:nvSpPr>
            <p:cNvPr id="55" name="object 55"/>
            <p:cNvSpPr/>
            <p:nvPr/>
          </p:nvSpPr>
          <p:spPr>
            <a:xfrm>
              <a:off x="8001000" y="2726435"/>
              <a:ext cx="52069" cy="20320"/>
            </a:xfrm>
            <a:custGeom>
              <a:avLst/>
              <a:gdLst/>
              <a:ahLst/>
              <a:cxnLst/>
              <a:rect l="l" t="t" r="r" b="b"/>
              <a:pathLst>
                <a:path w="52070" h="20319">
                  <a:moveTo>
                    <a:pt x="51816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51816" y="19812"/>
                  </a:lnTo>
                  <a:lnTo>
                    <a:pt x="51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01000" y="2726435"/>
              <a:ext cx="119380" cy="64135"/>
            </a:xfrm>
            <a:custGeom>
              <a:avLst/>
              <a:gdLst/>
              <a:ahLst/>
              <a:cxnLst/>
              <a:rect l="l" t="t" r="r" b="b"/>
              <a:pathLst>
                <a:path w="119379" h="64135">
                  <a:moveTo>
                    <a:pt x="0" y="19812"/>
                  </a:moveTo>
                  <a:lnTo>
                    <a:pt x="51816" y="19812"/>
                  </a:lnTo>
                  <a:lnTo>
                    <a:pt x="51816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  <a:path w="119379" h="64135">
                  <a:moveTo>
                    <a:pt x="15240" y="64008"/>
                  </a:moveTo>
                  <a:lnTo>
                    <a:pt x="118872" y="64008"/>
                  </a:lnTo>
                  <a:lnTo>
                    <a:pt x="118872" y="3048"/>
                  </a:lnTo>
                  <a:lnTo>
                    <a:pt x="15240" y="3048"/>
                  </a:lnTo>
                  <a:lnTo>
                    <a:pt x="15240" y="64008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005318" y="2715894"/>
            <a:ext cx="126364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5" dirty="0">
                <a:solidFill>
                  <a:srgbClr val="404040"/>
                </a:solidFill>
                <a:latin typeface="Arial Unicode MS"/>
                <a:cs typeface="Arial Unicode MS"/>
              </a:rPr>
              <a:t>销量</a:t>
            </a:r>
            <a:endParaRPr sz="400">
              <a:latin typeface="Arial Unicode MS"/>
              <a:cs typeface="Arial Unicode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304531" y="3355847"/>
            <a:ext cx="1696720" cy="963294"/>
            <a:chOff x="7304531" y="3355847"/>
            <a:chExt cx="1696720" cy="963294"/>
          </a:xfrm>
        </p:grpSpPr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2463" y="3364991"/>
              <a:ext cx="1469135" cy="94487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517891" y="3360419"/>
              <a:ext cx="1478280" cy="954405"/>
            </a:xfrm>
            <a:custGeom>
              <a:avLst/>
              <a:gdLst/>
              <a:ahLst/>
              <a:cxnLst/>
              <a:rect l="l" t="t" r="r" b="b"/>
              <a:pathLst>
                <a:path w="1478279" h="954404">
                  <a:moveTo>
                    <a:pt x="0" y="954023"/>
                  </a:moveTo>
                  <a:lnTo>
                    <a:pt x="1478279" y="954023"/>
                  </a:lnTo>
                  <a:lnTo>
                    <a:pt x="1478279" y="0"/>
                  </a:lnTo>
                  <a:lnTo>
                    <a:pt x="0" y="0"/>
                  </a:lnTo>
                  <a:lnTo>
                    <a:pt x="0" y="954023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304531" y="3634739"/>
              <a:ext cx="407034" cy="405765"/>
            </a:xfrm>
            <a:custGeom>
              <a:avLst/>
              <a:gdLst/>
              <a:ahLst/>
              <a:cxnLst/>
              <a:rect l="l" t="t" r="r" b="b"/>
              <a:pathLst>
                <a:path w="407034" h="405764">
                  <a:moveTo>
                    <a:pt x="203453" y="0"/>
                  </a:moveTo>
                  <a:lnTo>
                    <a:pt x="156794" y="5356"/>
                  </a:lnTo>
                  <a:lnTo>
                    <a:pt x="113966" y="20611"/>
                  </a:lnTo>
                  <a:lnTo>
                    <a:pt x="76191" y="44547"/>
                  </a:lnTo>
                  <a:lnTo>
                    <a:pt x="44686" y="75942"/>
                  </a:lnTo>
                  <a:lnTo>
                    <a:pt x="20673" y="113577"/>
                  </a:lnTo>
                  <a:lnTo>
                    <a:pt x="5371" y="156234"/>
                  </a:lnTo>
                  <a:lnTo>
                    <a:pt x="0" y="202692"/>
                  </a:lnTo>
                  <a:lnTo>
                    <a:pt x="5371" y="249149"/>
                  </a:lnTo>
                  <a:lnTo>
                    <a:pt x="20673" y="291806"/>
                  </a:lnTo>
                  <a:lnTo>
                    <a:pt x="44686" y="329441"/>
                  </a:lnTo>
                  <a:lnTo>
                    <a:pt x="76191" y="360836"/>
                  </a:lnTo>
                  <a:lnTo>
                    <a:pt x="113966" y="384772"/>
                  </a:lnTo>
                  <a:lnTo>
                    <a:pt x="156794" y="400027"/>
                  </a:lnTo>
                  <a:lnTo>
                    <a:pt x="203453" y="405384"/>
                  </a:lnTo>
                  <a:lnTo>
                    <a:pt x="250113" y="400027"/>
                  </a:lnTo>
                  <a:lnTo>
                    <a:pt x="292941" y="384772"/>
                  </a:lnTo>
                  <a:lnTo>
                    <a:pt x="330716" y="360836"/>
                  </a:lnTo>
                  <a:lnTo>
                    <a:pt x="362221" y="329441"/>
                  </a:lnTo>
                  <a:lnTo>
                    <a:pt x="386234" y="291806"/>
                  </a:lnTo>
                  <a:lnTo>
                    <a:pt x="401536" y="249149"/>
                  </a:lnTo>
                  <a:lnTo>
                    <a:pt x="406908" y="202692"/>
                  </a:lnTo>
                  <a:lnTo>
                    <a:pt x="401536" y="156234"/>
                  </a:lnTo>
                  <a:lnTo>
                    <a:pt x="386234" y="113577"/>
                  </a:lnTo>
                  <a:lnTo>
                    <a:pt x="362221" y="75942"/>
                  </a:lnTo>
                  <a:lnTo>
                    <a:pt x="330716" y="44547"/>
                  </a:lnTo>
                  <a:lnTo>
                    <a:pt x="292941" y="20611"/>
                  </a:lnTo>
                  <a:lnTo>
                    <a:pt x="250113" y="5356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1F4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7304531" y="4387596"/>
            <a:ext cx="1696720" cy="963294"/>
            <a:chOff x="7304531" y="4387596"/>
            <a:chExt cx="1696720" cy="963294"/>
          </a:xfrm>
        </p:grpSpPr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2463" y="4396740"/>
              <a:ext cx="1469135" cy="94488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517891" y="4392168"/>
              <a:ext cx="1478280" cy="954405"/>
            </a:xfrm>
            <a:custGeom>
              <a:avLst/>
              <a:gdLst/>
              <a:ahLst/>
              <a:cxnLst/>
              <a:rect l="l" t="t" r="r" b="b"/>
              <a:pathLst>
                <a:path w="1478279" h="954404">
                  <a:moveTo>
                    <a:pt x="0" y="954024"/>
                  </a:moveTo>
                  <a:lnTo>
                    <a:pt x="1478279" y="954024"/>
                  </a:lnTo>
                  <a:lnTo>
                    <a:pt x="1478279" y="0"/>
                  </a:lnTo>
                  <a:lnTo>
                    <a:pt x="0" y="0"/>
                  </a:lnTo>
                  <a:lnTo>
                    <a:pt x="0" y="954024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04531" y="4666488"/>
              <a:ext cx="407034" cy="405765"/>
            </a:xfrm>
            <a:custGeom>
              <a:avLst/>
              <a:gdLst/>
              <a:ahLst/>
              <a:cxnLst/>
              <a:rect l="l" t="t" r="r" b="b"/>
              <a:pathLst>
                <a:path w="407034" h="405764">
                  <a:moveTo>
                    <a:pt x="203453" y="0"/>
                  </a:moveTo>
                  <a:lnTo>
                    <a:pt x="156794" y="5356"/>
                  </a:lnTo>
                  <a:lnTo>
                    <a:pt x="113966" y="20611"/>
                  </a:lnTo>
                  <a:lnTo>
                    <a:pt x="76191" y="44547"/>
                  </a:lnTo>
                  <a:lnTo>
                    <a:pt x="44686" y="75942"/>
                  </a:lnTo>
                  <a:lnTo>
                    <a:pt x="20673" y="113577"/>
                  </a:lnTo>
                  <a:lnTo>
                    <a:pt x="5371" y="156234"/>
                  </a:lnTo>
                  <a:lnTo>
                    <a:pt x="0" y="202692"/>
                  </a:lnTo>
                  <a:lnTo>
                    <a:pt x="5371" y="249149"/>
                  </a:lnTo>
                  <a:lnTo>
                    <a:pt x="20673" y="291806"/>
                  </a:lnTo>
                  <a:lnTo>
                    <a:pt x="44686" y="329441"/>
                  </a:lnTo>
                  <a:lnTo>
                    <a:pt x="76191" y="360836"/>
                  </a:lnTo>
                  <a:lnTo>
                    <a:pt x="113966" y="384772"/>
                  </a:lnTo>
                  <a:lnTo>
                    <a:pt x="156794" y="400027"/>
                  </a:lnTo>
                  <a:lnTo>
                    <a:pt x="203453" y="405384"/>
                  </a:lnTo>
                  <a:lnTo>
                    <a:pt x="250113" y="400027"/>
                  </a:lnTo>
                  <a:lnTo>
                    <a:pt x="292941" y="384772"/>
                  </a:lnTo>
                  <a:lnTo>
                    <a:pt x="330716" y="360836"/>
                  </a:lnTo>
                  <a:lnTo>
                    <a:pt x="362221" y="329441"/>
                  </a:lnTo>
                  <a:lnTo>
                    <a:pt x="386234" y="291806"/>
                  </a:lnTo>
                  <a:lnTo>
                    <a:pt x="401536" y="249149"/>
                  </a:lnTo>
                  <a:lnTo>
                    <a:pt x="406908" y="202692"/>
                  </a:lnTo>
                  <a:lnTo>
                    <a:pt x="401536" y="156234"/>
                  </a:lnTo>
                  <a:lnTo>
                    <a:pt x="386234" y="113577"/>
                  </a:lnTo>
                  <a:lnTo>
                    <a:pt x="362221" y="75942"/>
                  </a:lnTo>
                  <a:lnTo>
                    <a:pt x="330716" y="44547"/>
                  </a:lnTo>
                  <a:lnTo>
                    <a:pt x="292941" y="20611"/>
                  </a:lnTo>
                  <a:lnTo>
                    <a:pt x="250113" y="5356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3B95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304531" y="5419344"/>
            <a:ext cx="1696720" cy="963294"/>
            <a:chOff x="7304531" y="5419344"/>
            <a:chExt cx="1696720" cy="963294"/>
          </a:xfrm>
        </p:grpSpPr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2463" y="5428488"/>
              <a:ext cx="1469135" cy="94488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517891" y="5423916"/>
              <a:ext cx="1478280" cy="954405"/>
            </a:xfrm>
            <a:custGeom>
              <a:avLst/>
              <a:gdLst/>
              <a:ahLst/>
              <a:cxnLst/>
              <a:rect l="l" t="t" r="r" b="b"/>
              <a:pathLst>
                <a:path w="1478279" h="954404">
                  <a:moveTo>
                    <a:pt x="0" y="954024"/>
                  </a:moveTo>
                  <a:lnTo>
                    <a:pt x="1478279" y="954024"/>
                  </a:lnTo>
                  <a:lnTo>
                    <a:pt x="1478279" y="0"/>
                  </a:lnTo>
                  <a:lnTo>
                    <a:pt x="0" y="0"/>
                  </a:lnTo>
                  <a:lnTo>
                    <a:pt x="0" y="954024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04531" y="5698236"/>
              <a:ext cx="407034" cy="405765"/>
            </a:xfrm>
            <a:custGeom>
              <a:avLst/>
              <a:gdLst/>
              <a:ahLst/>
              <a:cxnLst/>
              <a:rect l="l" t="t" r="r" b="b"/>
              <a:pathLst>
                <a:path w="407034" h="405764">
                  <a:moveTo>
                    <a:pt x="203453" y="0"/>
                  </a:moveTo>
                  <a:lnTo>
                    <a:pt x="156794" y="5352"/>
                  </a:lnTo>
                  <a:lnTo>
                    <a:pt x="113966" y="20600"/>
                  </a:lnTo>
                  <a:lnTo>
                    <a:pt x="76191" y="44527"/>
                  </a:lnTo>
                  <a:lnTo>
                    <a:pt x="44686" y="75915"/>
                  </a:lnTo>
                  <a:lnTo>
                    <a:pt x="20673" y="113550"/>
                  </a:lnTo>
                  <a:lnTo>
                    <a:pt x="5371" y="156214"/>
                  </a:lnTo>
                  <a:lnTo>
                    <a:pt x="0" y="202691"/>
                  </a:lnTo>
                  <a:lnTo>
                    <a:pt x="5371" y="249165"/>
                  </a:lnTo>
                  <a:lnTo>
                    <a:pt x="20673" y="291828"/>
                  </a:lnTo>
                  <a:lnTo>
                    <a:pt x="44686" y="329463"/>
                  </a:lnTo>
                  <a:lnTo>
                    <a:pt x="76191" y="360852"/>
                  </a:lnTo>
                  <a:lnTo>
                    <a:pt x="113966" y="384781"/>
                  </a:lnTo>
                  <a:lnTo>
                    <a:pt x="156794" y="400030"/>
                  </a:lnTo>
                  <a:lnTo>
                    <a:pt x="203453" y="405383"/>
                  </a:lnTo>
                  <a:lnTo>
                    <a:pt x="250113" y="400030"/>
                  </a:lnTo>
                  <a:lnTo>
                    <a:pt x="292941" y="384781"/>
                  </a:lnTo>
                  <a:lnTo>
                    <a:pt x="330716" y="360852"/>
                  </a:lnTo>
                  <a:lnTo>
                    <a:pt x="362221" y="329463"/>
                  </a:lnTo>
                  <a:lnTo>
                    <a:pt x="386234" y="291828"/>
                  </a:lnTo>
                  <a:lnTo>
                    <a:pt x="401536" y="249165"/>
                  </a:lnTo>
                  <a:lnTo>
                    <a:pt x="406908" y="202691"/>
                  </a:lnTo>
                  <a:lnTo>
                    <a:pt x="401536" y="156214"/>
                  </a:lnTo>
                  <a:lnTo>
                    <a:pt x="386234" y="113550"/>
                  </a:lnTo>
                  <a:lnTo>
                    <a:pt x="362221" y="75915"/>
                  </a:lnTo>
                  <a:lnTo>
                    <a:pt x="330716" y="44527"/>
                  </a:lnTo>
                  <a:lnTo>
                    <a:pt x="292941" y="20600"/>
                  </a:lnTo>
                  <a:lnTo>
                    <a:pt x="250113" y="5352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7369809" y="1633473"/>
            <a:ext cx="279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A1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304531" y="2602992"/>
            <a:ext cx="407034" cy="405765"/>
          </a:xfrm>
          <a:custGeom>
            <a:avLst/>
            <a:gdLst/>
            <a:ahLst/>
            <a:cxnLst/>
            <a:rect l="l" t="t" r="r" b="b"/>
            <a:pathLst>
              <a:path w="407034" h="405764">
                <a:moveTo>
                  <a:pt x="203453" y="0"/>
                </a:moveTo>
                <a:lnTo>
                  <a:pt x="156794" y="5356"/>
                </a:lnTo>
                <a:lnTo>
                  <a:pt x="113966" y="20611"/>
                </a:lnTo>
                <a:lnTo>
                  <a:pt x="76191" y="44547"/>
                </a:lnTo>
                <a:lnTo>
                  <a:pt x="44686" y="75942"/>
                </a:lnTo>
                <a:lnTo>
                  <a:pt x="20673" y="113577"/>
                </a:lnTo>
                <a:lnTo>
                  <a:pt x="5371" y="156234"/>
                </a:lnTo>
                <a:lnTo>
                  <a:pt x="0" y="202692"/>
                </a:lnTo>
                <a:lnTo>
                  <a:pt x="5371" y="249149"/>
                </a:lnTo>
                <a:lnTo>
                  <a:pt x="20673" y="291806"/>
                </a:lnTo>
                <a:lnTo>
                  <a:pt x="44686" y="329441"/>
                </a:lnTo>
                <a:lnTo>
                  <a:pt x="76191" y="360836"/>
                </a:lnTo>
                <a:lnTo>
                  <a:pt x="113966" y="384772"/>
                </a:lnTo>
                <a:lnTo>
                  <a:pt x="156794" y="400027"/>
                </a:lnTo>
                <a:lnTo>
                  <a:pt x="203453" y="405384"/>
                </a:lnTo>
                <a:lnTo>
                  <a:pt x="250113" y="400027"/>
                </a:lnTo>
                <a:lnTo>
                  <a:pt x="292941" y="384772"/>
                </a:lnTo>
                <a:lnTo>
                  <a:pt x="330716" y="360836"/>
                </a:lnTo>
                <a:lnTo>
                  <a:pt x="362221" y="329441"/>
                </a:lnTo>
                <a:lnTo>
                  <a:pt x="386234" y="291806"/>
                </a:lnTo>
                <a:lnTo>
                  <a:pt x="401536" y="249149"/>
                </a:lnTo>
                <a:lnTo>
                  <a:pt x="406908" y="202692"/>
                </a:lnTo>
                <a:lnTo>
                  <a:pt x="401536" y="156234"/>
                </a:lnTo>
                <a:lnTo>
                  <a:pt x="386234" y="113577"/>
                </a:lnTo>
                <a:lnTo>
                  <a:pt x="362221" y="75942"/>
                </a:lnTo>
                <a:lnTo>
                  <a:pt x="330716" y="44547"/>
                </a:lnTo>
                <a:lnTo>
                  <a:pt x="292941" y="20611"/>
                </a:lnTo>
                <a:lnTo>
                  <a:pt x="250113" y="5356"/>
                </a:lnTo>
                <a:lnTo>
                  <a:pt x="203453" y="0"/>
                </a:lnTo>
                <a:close/>
              </a:path>
            </a:pathLst>
          </a:custGeom>
          <a:solidFill>
            <a:srgbClr val="00A9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7356093" y="2665602"/>
            <a:ext cx="306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A2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356093" y="3697604"/>
            <a:ext cx="306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A3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353045" y="4729734"/>
            <a:ext cx="311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A4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357618" y="5761735"/>
            <a:ext cx="3009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41C2C"/>
                </a:solidFill>
                <a:latin typeface="Georgia"/>
                <a:cs typeface="Georgia"/>
              </a:rPr>
              <a:t>A5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204959" y="2290572"/>
            <a:ext cx="2432050" cy="0"/>
          </a:xfrm>
          <a:custGeom>
            <a:avLst/>
            <a:gdLst/>
            <a:ahLst/>
            <a:cxnLst/>
            <a:rect l="l" t="t" r="r" b="b"/>
            <a:pathLst>
              <a:path w="2432050">
                <a:moveTo>
                  <a:pt x="0" y="0"/>
                </a:moveTo>
                <a:lnTo>
                  <a:pt x="243205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204959" y="3323844"/>
            <a:ext cx="2432050" cy="0"/>
          </a:xfrm>
          <a:custGeom>
            <a:avLst/>
            <a:gdLst/>
            <a:ahLst/>
            <a:cxnLst/>
            <a:rect l="l" t="t" r="r" b="b"/>
            <a:pathLst>
              <a:path w="2432050">
                <a:moveTo>
                  <a:pt x="0" y="0"/>
                </a:moveTo>
                <a:lnTo>
                  <a:pt x="243205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204959" y="4358640"/>
            <a:ext cx="2432050" cy="0"/>
          </a:xfrm>
          <a:custGeom>
            <a:avLst/>
            <a:gdLst/>
            <a:ahLst/>
            <a:cxnLst/>
            <a:rect l="l" t="t" r="r" b="b"/>
            <a:pathLst>
              <a:path w="2432050">
                <a:moveTo>
                  <a:pt x="0" y="0"/>
                </a:moveTo>
                <a:lnTo>
                  <a:pt x="243205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204959" y="5391911"/>
            <a:ext cx="2432050" cy="0"/>
          </a:xfrm>
          <a:custGeom>
            <a:avLst/>
            <a:gdLst/>
            <a:ahLst/>
            <a:cxnLst/>
            <a:rect l="l" t="t" r="r" b="b"/>
            <a:pathLst>
              <a:path w="2432050">
                <a:moveTo>
                  <a:pt x="0" y="0"/>
                </a:moveTo>
                <a:lnTo>
                  <a:pt x="243205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0134981" y="6497072"/>
            <a:ext cx="115125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McKinsey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&amp;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Company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15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1542319"/>
              </p:ext>
            </p:extLst>
          </p:nvPr>
        </p:nvGraphicFramePr>
        <p:xfrm>
          <a:off x="1525892" y="1622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幻灯片" r:id="rId28" imgW="360" imgH="360" progId="TCLayout.ActiveDocument.1">
                  <p:embed/>
                </p:oleObj>
              </mc:Choice>
              <mc:Fallback>
                <p:oleObj name="think-cell 幻灯片" r:id="rId28" imgW="360" imgH="360" progId="TCLayout.ActiveDocument.1">
                  <p:embed/>
                  <p:pic>
                    <p:nvPicPr>
                      <p:cNvPr id="9218" name="Object 15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892" y="1622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152427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anchor="ctr" anchorCtr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2449" dirty="0">
              <a:latin typeface="Georgia" panose="02040502050405020303" pitchFamily="18" charset="0"/>
              <a:ea typeface="宋体" panose="02010600030101010101" pitchFamily="2" charset="-122"/>
              <a:cs typeface="Arial" panose="020B0604020202020204" pitchFamily="34" charset="0"/>
              <a:sym typeface="Georgia" panose="020405020504050203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77" y="4133894"/>
            <a:ext cx="11258846" cy="22495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</a:ln>
          <a:effectLst/>
        </p:spPr>
        <p:txBody>
          <a:bodyPr lIns="73472" tIns="73472" rIns="73472" bIns="73472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endParaRPr lang="en-US" altLang="zh-CN" sz="816" b="1" dirty="0">
              <a:solidFill>
                <a:srgbClr val="002960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6577" y="1727058"/>
            <a:ext cx="11258846" cy="22495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</a:ln>
          <a:effectLst/>
        </p:spPr>
        <p:txBody>
          <a:bodyPr lIns="73472" tIns="73472" rIns="73472" bIns="73472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endParaRPr lang="en-US" altLang="zh-CN" sz="816" b="1" dirty="0">
              <a:solidFill>
                <a:srgbClr val="002960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6213" y="1242642"/>
            <a:ext cx="2123191" cy="41110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472" tIns="73472" rIns="73472" bIns="73472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714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明确定义 KPI 并将它们分解为个人和职位级别</a:t>
            </a: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2997208" y="1242642"/>
            <a:ext cx="2125238" cy="41110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472" tIns="73472" rIns="73472" bIns="73472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714" b="1" dirty="0" err="1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目标值设置基于实时数据，根据时间段灵活调整</a:t>
            </a:r>
            <a:endParaRPr lang="en-US" altLang="zh-CN" sz="714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5198200" y="1242642"/>
            <a:ext cx="2125238" cy="41110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472" tIns="73472" rIns="73472" bIns="73472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714" b="1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透明 KPI 实时数据</a:t>
            </a: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7401240" y="1242642"/>
            <a:ext cx="2123191" cy="41110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472" tIns="73472" rIns="73472" bIns="73472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714" b="1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自动生成问题项目并打开多级性能对话</a:t>
            </a:r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715526" y="1165410"/>
            <a:ext cx="148279" cy="14827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SzPct val="100000"/>
            </a:pPr>
            <a:r>
              <a:rPr lang="en-US" altLang="zh-CN" sz="714" b="1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256" name="TextBox 47"/>
          <p:cNvSpPr txBox="1">
            <a:spLocks/>
          </p:cNvSpPr>
          <p:nvPr/>
        </p:nvSpPr>
        <p:spPr bwMode="auto">
          <a:xfrm>
            <a:off x="9602235" y="1242642"/>
            <a:ext cx="2123190" cy="4111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472" tIns="73472" rIns="73472" bIns="73472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714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自动解决问题并升级，跟踪结果和行动实施</a:t>
            </a:r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2951326" y="1165410"/>
            <a:ext cx="148279" cy="14827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SzPct val="100000"/>
            </a:pPr>
            <a:r>
              <a:rPr lang="en-US" altLang="zh-CN" sz="714" b="1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0" name="Oval 19"/>
          <p:cNvSpPr>
            <a:spLocks noChangeArrowheads="1"/>
          </p:cNvSpPr>
          <p:nvPr/>
        </p:nvSpPr>
        <p:spPr bwMode="auto">
          <a:xfrm>
            <a:off x="5125702" y="1165410"/>
            <a:ext cx="148279" cy="14827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SzPct val="100000"/>
            </a:pPr>
            <a:r>
              <a:rPr lang="en-US" altLang="zh-CN" sz="714" b="1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1" name="Oval 19"/>
          <p:cNvSpPr>
            <a:spLocks noChangeArrowheads="1"/>
          </p:cNvSpPr>
          <p:nvPr/>
        </p:nvSpPr>
        <p:spPr bwMode="auto">
          <a:xfrm>
            <a:off x="7363549" y="1165410"/>
            <a:ext cx="148279" cy="14827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SzPct val="100000"/>
            </a:pPr>
            <a:r>
              <a:rPr lang="en-US" altLang="zh-CN" sz="714" b="1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2" name="Oval 19"/>
          <p:cNvSpPr>
            <a:spLocks noChangeArrowheads="1"/>
          </p:cNvSpPr>
          <p:nvPr/>
        </p:nvSpPr>
        <p:spPr bwMode="auto">
          <a:xfrm>
            <a:off x="9554305" y="1165410"/>
            <a:ext cx="148279" cy="14827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SzPct val="100000"/>
            </a:pPr>
            <a:r>
              <a:rPr lang="en-US" altLang="zh-CN" sz="714" b="1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7" name="Rectangle 2"/>
          <p:cNvSpPr txBox="1"/>
          <p:nvPr>
            <p:custDataLst>
              <p:tags r:id="rId4"/>
            </p:custDataLst>
          </p:nvPr>
        </p:nvSpPr>
        <p:spPr>
          <a:xfrm>
            <a:off x="876064" y="5003137"/>
            <a:ext cx="1965538" cy="130142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193675" indent="-192088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 eaLnBrk="1" hangingPunct="1">
              <a:buClr>
                <a:srgbClr val="000000"/>
              </a:buClr>
              <a:buSzPct val="125000"/>
              <a:buFont typeface="Arial" pitchFamily="34" charset="0"/>
              <a:buChar char="▪"/>
            </a:pPr>
            <a:endParaRPr lang="zh-CN" altLang="en-US" sz="816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eaLnBrk="1" hangingPunct="1">
              <a:buClr>
                <a:srgbClr val="000000"/>
              </a:buClr>
              <a:buSzPct val="125000"/>
              <a:buFont typeface="Arial" pitchFamily="34" charset="0"/>
              <a:buChar char="▪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buClr>
                <a:schemeClr val="tx2"/>
              </a:buClr>
              <a:buSzPct val="125000"/>
              <a:buFont typeface="Arial" pitchFamily="34" charset="0"/>
              <a:buChar char="▪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7" name="Picture 3"/>
          <p:cNvPicPr>
            <a:picLocks noChangeAspect="1"/>
          </p:cNvPicPr>
          <p:nvPr/>
        </p:nvPicPr>
        <p:blipFill rotWithShape="1">
          <a:blip r:embed="rId30"/>
          <a:srcRect l="12510" b="20439"/>
          <a:stretch>
            <a:fillRect/>
          </a:stretch>
        </p:blipFill>
        <p:spPr>
          <a:xfrm>
            <a:off x="1072618" y="5120282"/>
            <a:ext cx="1572430" cy="1067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Rectangle 2"/>
          <p:cNvSpPr txBox="1"/>
          <p:nvPr>
            <p:custDataLst>
              <p:tags r:id="rId5"/>
            </p:custDataLst>
          </p:nvPr>
        </p:nvSpPr>
        <p:spPr>
          <a:xfrm>
            <a:off x="3077057" y="5003137"/>
            <a:ext cx="1965538" cy="130142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eaLnBrk="1" hangingPunct="1">
              <a:buClr>
                <a:schemeClr val="tx2"/>
              </a:buClr>
              <a:buSzPct val="125000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8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1"/>
          <a:srcRect l="14162"/>
          <a:stretch>
            <a:fillRect/>
          </a:stretch>
        </p:blipFill>
        <p:spPr>
          <a:xfrm>
            <a:off x="3224472" y="5137932"/>
            <a:ext cx="1670707" cy="1031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Rectangle 2"/>
          <p:cNvSpPr txBox="1"/>
          <p:nvPr>
            <p:custDataLst>
              <p:tags r:id="rId7"/>
            </p:custDataLst>
          </p:nvPr>
        </p:nvSpPr>
        <p:spPr>
          <a:xfrm>
            <a:off x="5278050" y="5003137"/>
            <a:ext cx="1965538" cy="130142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193675" indent="-192088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 eaLnBrk="1" hangingPunct="1">
              <a:buClr>
                <a:srgbClr val="000000"/>
              </a:buClr>
              <a:buSzPct val="125000"/>
              <a:buFont typeface="Arial" pitchFamily="34" charset="0"/>
              <a:buChar char="▪"/>
            </a:pPr>
            <a:endParaRPr lang="zh-CN" altLang="en-US" sz="816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eaLnBrk="1" hangingPunct="1">
              <a:buClr>
                <a:srgbClr val="000000"/>
              </a:buClr>
              <a:buSzPct val="125000"/>
              <a:buFont typeface="Arial" pitchFamily="34" charset="0"/>
              <a:buChar char="▪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buClr>
                <a:schemeClr val="tx2"/>
              </a:buClr>
              <a:buSzPct val="125000"/>
              <a:buFont typeface="Arial" pitchFamily="34" charset="0"/>
              <a:buChar char="▪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91695" name="Picture 175" descr="C:\Users\Administrator\Desktop\DCOE\qingmai\截图\阀门线界面截图\阀门线主界面截图\9.业绩指标驾驶舱.png"/>
          <p:cNvPicPr>
            <a:picLocks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5413181" y="5133119"/>
            <a:ext cx="1695277" cy="10398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6" name="Rectangle 2"/>
          <p:cNvSpPr txBox="1"/>
          <p:nvPr>
            <p:custDataLst>
              <p:tags r:id="rId8"/>
            </p:custDataLst>
          </p:nvPr>
        </p:nvSpPr>
        <p:spPr>
          <a:xfrm>
            <a:off x="7479042" y="5003137"/>
            <a:ext cx="1965538" cy="130142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eaLnBrk="1" hangingPunct="1">
              <a:buClr>
                <a:schemeClr val="tx2"/>
              </a:buClr>
              <a:buSzPct val="125000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6" name="Picture 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581414" y="5107443"/>
            <a:ext cx="1762843" cy="109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Rectangle 2"/>
          <p:cNvSpPr txBox="1"/>
          <p:nvPr>
            <p:custDataLst>
              <p:tags r:id="rId9"/>
            </p:custDataLst>
          </p:nvPr>
        </p:nvSpPr>
        <p:spPr>
          <a:xfrm>
            <a:off x="9680036" y="5006346"/>
            <a:ext cx="1965538" cy="130302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eaLnBrk="1" hangingPunct="1">
              <a:buClr>
                <a:schemeClr val="tx2"/>
              </a:buClr>
              <a:buSzPct val="125000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9782409" y="5112257"/>
            <a:ext cx="1762842" cy="109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Rectangle 2"/>
          <p:cNvSpPr txBox="1"/>
          <p:nvPr>
            <p:custDataLst>
              <p:tags r:id="rId10"/>
            </p:custDataLst>
          </p:nvPr>
        </p:nvSpPr>
        <p:spPr>
          <a:xfrm>
            <a:off x="876064" y="2627465"/>
            <a:ext cx="1965538" cy="13014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193675" indent="-192088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 eaLnBrk="1" hangingPunct="1">
              <a:buClr>
                <a:srgbClr val="000000"/>
              </a:buClr>
              <a:buSzPct val="125000"/>
              <a:buFont typeface="Arial" pitchFamily="34" charset="0"/>
              <a:buChar char="▪"/>
            </a:pPr>
            <a:endParaRPr lang="zh-CN" altLang="en-US" sz="816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eaLnBrk="1" hangingPunct="1">
              <a:buClr>
                <a:srgbClr val="000000"/>
              </a:buClr>
              <a:buSzPct val="125000"/>
              <a:buFont typeface="Arial" pitchFamily="34" charset="0"/>
              <a:buChar char="▪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buClr>
                <a:schemeClr val="tx2"/>
              </a:buClr>
              <a:buSzPct val="125000"/>
              <a:buFont typeface="Arial" pitchFamily="34" charset="0"/>
              <a:buChar char="▪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227" name="Picture 20"/>
          <p:cNvPicPr>
            <a:picLocks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11" y="2755842"/>
            <a:ext cx="1717798" cy="10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2"/>
          <p:cNvSpPr txBox="1"/>
          <p:nvPr>
            <p:custDataLst>
              <p:tags r:id="rId11"/>
            </p:custDataLst>
          </p:nvPr>
        </p:nvSpPr>
        <p:spPr>
          <a:xfrm>
            <a:off x="3077057" y="2627465"/>
            <a:ext cx="1965538" cy="13014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eaLnBrk="1" hangingPunct="1">
              <a:buClr>
                <a:schemeClr val="tx2"/>
              </a:buClr>
              <a:buSzPct val="125000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234" name="圖片 4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59" y="2734980"/>
            <a:ext cx="1809933" cy="1086388"/>
          </a:xfrm>
          <a:prstGeom prst="rect">
            <a:avLst/>
          </a:pr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ectangle 2"/>
          <p:cNvSpPr txBox="1"/>
          <p:nvPr>
            <p:custDataLst>
              <p:tags r:id="rId13"/>
            </p:custDataLst>
          </p:nvPr>
        </p:nvSpPr>
        <p:spPr>
          <a:xfrm>
            <a:off x="5278050" y="2627465"/>
            <a:ext cx="1965538" cy="13014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193675" indent="-192088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 eaLnBrk="1" hangingPunct="1">
              <a:buClr>
                <a:srgbClr val="000000"/>
              </a:buClr>
              <a:buSzPct val="125000"/>
              <a:buFont typeface="Arial" pitchFamily="34" charset="0"/>
              <a:buChar char="▪"/>
            </a:pPr>
            <a:endParaRPr lang="zh-CN" altLang="en-US" sz="816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eaLnBrk="1" hangingPunct="1">
              <a:buClr>
                <a:srgbClr val="000000"/>
              </a:buClr>
              <a:buSzPct val="125000"/>
              <a:buFont typeface="Arial" pitchFamily="34" charset="0"/>
              <a:buChar char="▪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buClr>
                <a:schemeClr val="tx2"/>
              </a:buClr>
              <a:buSzPct val="125000"/>
              <a:buFont typeface="Arial" pitchFamily="34" charset="0"/>
              <a:buChar char="▪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241" name="Picture 22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81" y="2739795"/>
            <a:ext cx="1695277" cy="1075156"/>
          </a:xfrm>
          <a:prstGeom prst="rect">
            <a:avLst/>
          </a:pr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2"/>
          <p:cNvSpPr txBox="1"/>
          <p:nvPr>
            <p:custDataLst>
              <p:tags r:id="rId14"/>
            </p:custDataLst>
          </p:nvPr>
        </p:nvSpPr>
        <p:spPr>
          <a:xfrm>
            <a:off x="7479042" y="2627465"/>
            <a:ext cx="1965538" cy="13014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eaLnBrk="1" hangingPunct="1">
              <a:buClr>
                <a:schemeClr val="tx2"/>
              </a:buClr>
              <a:buSzPct val="125000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247" name="Picture 1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414" y="2722142"/>
            <a:ext cx="1762843" cy="111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2"/>
          <p:cNvSpPr txBox="1"/>
          <p:nvPr>
            <p:custDataLst>
              <p:tags r:id="rId15"/>
            </p:custDataLst>
          </p:nvPr>
        </p:nvSpPr>
        <p:spPr>
          <a:xfrm>
            <a:off x="9680036" y="2630675"/>
            <a:ext cx="1965538" cy="13014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77748" tIns="77748" rIns="77748" bIns="77748">
            <a:noAutofit/>
          </a:bodyPr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eaLnBrk="1" hangingPunct="1">
              <a:buClr>
                <a:schemeClr val="tx2"/>
              </a:buClr>
              <a:buSzPct val="125000"/>
            </a:pPr>
            <a:endParaRPr lang="en-US" altLang="zh-CN" sz="816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262" name="Picture 11"/>
          <p:cNvPicPr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119" y="2755842"/>
            <a:ext cx="1717799" cy="10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FED18-35FD-451B-9C07-2936435BEC94}"/>
              </a:ext>
            </a:extLst>
          </p:cNvPr>
          <p:cNvSpPr txBox="1"/>
          <p:nvPr/>
        </p:nvSpPr>
        <p:spPr>
          <a:xfrm>
            <a:off x="543938" y="2447999"/>
            <a:ext cx="141257" cy="8077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altLang="zh-CN" sz="918" b="1" dirty="0">
                <a:solidFill>
                  <a:srgbClr val="002960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当前状态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02D8CC-8C11-4C7F-B1EE-07AA30395B3B}"/>
              </a:ext>
            </a:extLst>
          </p:cNvPr>
          <p:cNvSpPr txBox="1"/>
          <p:nvPr/>
        </p:nvSpPr>
        <p:spPr>
          <a:xfrm>
            <a:off x="558316" y="4527770"/>
            <a:ext cx="141257" cy="138801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altLang="zh-CN" sz="918" b="1" dirty="0">
                <a:solidFill>
                  <a:srgbClr val="002960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DPM 管理状态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F241B8-7DC9-41DD-BF86-697B317C202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no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DPM 通过五个端到端绩效管理领域提高管理效果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A2189416-B61F-D248-AB6F-CC181EA4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EC9E155-8956-D547-9C7F-53A756B55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C5F6D-F17E-4573-88A3-2458BF7D558E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96213" y="1734246"/>
            <a:ext cx="2123191" cy="3842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KPI 数量庞大，使得手动仪表板难以优化 KPI 层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每个车间每天更新 0.5 人的仪表板</a:t>
            </a:r>
            <a:endParaRPr lang="en-GB" sz="816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70D37-E901-4C3D-A9BB-BDF4345FEF4E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997208" y="1734247"/>
            <a:ext cx="2125238" cy="3842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站点存在大量数据更新延迟，目标设置不基于最新数据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设定目标后无法实现灵活的调整机制</a:t>
            </a:r>
            <a:endParaRPr lang="en-GB" sz="816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B5221-3A30-40E6-BFBF-EC3567730E96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5198200" y="1734247"/>
            <a:ext cx="2184514" cy="8421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大量 KPI 数据独立存储在每个部门，不透明且不均匀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需要手动记录大量 KPI 数据。这既费时又容易出错，无法实时汇总数据</a:t>
            </a:r>
          </a:p>
          <a:p>
            <a:pPr>
              <a:spcAft>
                <a:spcPts val="0"/>
              </a:spcAft>
            </a:pPr>
            <a:endParaRPr lang="en-GB" sz="1600" b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4F441-9FBA-4BE0-A6FB-D59A0C2395E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7401240" y="1734247"/>
            <a:ext cx="2123191" cy="5123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逐级报告需要人工，这需要时间，并可能导致操作失败。问题解决可能会推迟很长时间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无法确保迅速查明紧急问题</a:t>
            </a:r>
            <a:endParaRPr lang="en-GB" sz="816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2A2E4-6450-444F-B328-D47D328B0B87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9602235" y="1737121"/>
            <a:ext cx="2123190" cy="3842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分析大量 KPI 数据是很困难的，通过非根本原因 KPI 进行错误的分析是可能的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无解决问题的跟踪机制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AE6CE-ECEE-4E31-A784-4BE8C02DB43D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602235" y="4243103"/>
            <a:ext cx="2123190" cy="5123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利用各种实时数据进行快速问题分析，准确找出问题的根源和支持，提供解决方案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未如期完成的项目自动报警、监督、视觉反馈和升级</a:t>
            </a:r>
            <a:endParaRPr lang="en-GB" sz="816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2627F-81D5-4B38-AE11-E318CFB3FA39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7401240" y="4240228"/>
            <a:ext cx="2123191" cy="6404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自动生成问题项目并分配严重级别，并自动上报给相关责任人，提醒他们及时调查和解决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未及时解决的问题将自动上报给上级主管，以生成多层次的绩效对话</a:t>
            </a:r>
            <a:endParaRPr lang="en-GB" sz="816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3930AC-DC3B-42B3-B1E5-CEB85049797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198200" y="4240228"/>
            <a:ext cx="2125238" cy="7685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设备 OEE 的历史数据和员工效率自动提取和保存，可随时查看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能够随时查看设备、材料、员工和其他生产要素的实时状态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能够通过多个媒体随时随地查看性能，并做出决策</a:t>
            </a:r>
            <a:endParaRPr lang="en-GB" sz="816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4B5584-DB0F-49CA-8523-881E1BDCC4DC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2997208" y="4240228"/>
            <a:ext cx="2125238" cy="6404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随时根据最新数据进行分析和决策 设定目标，实时反映最新生产状态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目标调整频率灵活。目标可根据特定需求和时间段（每月/季度/年等）的实时数据进行调整。</a:t>
            </a:r>
            <a:endParaRPr lang="en-GB" sz="816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DBC96-19AF-48CC-942E-D6A7C6FB1BCF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796213" y="4240227"/>
            <a:ext cx="2123191" cy="3842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电子仪表板可以细分和细化庞大的 KPI</a:t>
            </a:r>
          </a:p>
          <a:p>
            <a:pPr lvl="2">
              <a:spcAft>
                <a:spcPts val="0"/>
              </a:spcAft>
            </a:pPr>
            <a:r>
              <a:rPr lang="en-US" sz="816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KPI 仪表板通过后台系统实时收集处于第二级的数据，并自动实时更新图表和表格</a:t>
            </a:r>
            <a:endParaRPr lang="en-GB" sz="816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6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对象 44" hidden="1">
            <a:extLst>
              <a:ext uri="{FF2B5EF4-FFF2-40B4-BE49-F238E27FC236}">
                <a16:creationId xmlns:a16="http://schemas.microsoft.com/office/drawing/2014/main" id="{4C9BACA7-1C58-1E4A-82C9-11BD1F08CE5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314476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think-cell 幻灯片" r:id="rId8" imgW="7772400" imgH="10058400" progId="TCLayout.ActiveDocument.1">
                  <p:embed/>
                </p:oleObj>
              </mc:Choice>
              <mc:Fallback>
                <p:oleObj name="think-cell 幻灯片" r:id="rId8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6B2EF142-CB94-5E4D-B59D-B1F50563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zh-CN" altLang="en-US" dirty="0"/>
              <a:t>课程目的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7C5755-6273-284B-9DAD-01114EAA0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7F211F-3C45-8243-9F72-9A39DAA18B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8C004B1-D0E2-7B44-9B95-8719C695EC4A}"/>
              </a:ext>
            </a:extLst>
          </p:cNvPr>
          <p:cNvSpPr txBox="1">
            <a:spLocks/>
          </p:cNvSpPr>
          <p:nvPr/>
        </p:nvSpPr>
        <p:spPr>
          <a:xfrm>
            <a:off x="2490661" y="2183498"/>
            <a:ext cx="3055000" cy="604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1pPr>
            <a:lvl2pPr marL="137160" lvl="1" indent="-13716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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2pPr>
            <a:lvl3pPr marL="320040" lvl="2" indent="-17145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—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3pPr>
            <a:lvl4pPr marL="457200" lvl="3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»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4pPr>
            <a:lvl5pPr marL="576072" lvl="4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Theinhardt Light" panose="020B0404020101020102" pitchFamily="34" charset="0"/>
              <a:buChar char="›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5pPr>
            <a:lvl6pPr marL="685800" lvl="5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6pPr>
            <a:lvl7pPr marL="685800" lvl="6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7pPr>
            <a:lvl8pPr marL="685800" lvl="7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8pPr>
            <a:lvl9pPr marL="685800" lvl="8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9pPr>
          </a:lstStyle>
          <a:p>
            <a:pPr defTabSz="914354">
              <a:defRPr/>
            </a:pP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《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孙子算经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》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认为数学是天地万物最根本的东西。我们把遇到的问题都可以用数字数学来表达出来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Theinhardt Pan Light" panose="020B0404020101020102" pitchFamily="34" charset="0"/>
            </a:endParaRPr>
          </a:p>
        </p:txBody>
      </p:sp>
      <p:cxnSp>
        <p:nvCxnSpPr>
          <p:cNvPr id="27" name="Straight Connector 75">
            <a:extLst>
              <a:ext uri="{FF2B5EF4-FFF2-40B4-BE49-F238E27FC236}">
                <a16:creationId xmlns:a16="http://schemas.microsoft.com/office/drawing/2014/main" id="{111FB18B-CA00-D44F-80C3-7C2375FFF897}"/>
              </a:ext>
            </a:extLst>
          </p:cNvPr>
          <p:cNvCxnSpPr/>
          <p:nvPr/>
        </p:nvCxnSpPr>
        <p:spPr>
          <a:xfrm>
            <a:off x="2192985" y="2183498"/>
            <a:ext cx="0" cy="604999"/>
          </a:xfrm>
          <a:prstGeom prst="line">
            <a:avLst/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">
            <a:extLst>
              <a:ext uri="{FF2B5EF4-FFF2-40B4-BE49-F238E27FC236}">
                <a16:creationId xmlns:a16="http://schemas.microsoft.com/office/drawing/2014/main" id="{F2E3D1E6-86F7-064C-9315-D1194D5FCCDC}"/>
              </a:ext>
            </a:extLst>
          </p:cNvPr>
          <p:cNvSpPr txBox="1">
            <a:spLocks/>
          </p:cNvSpPr>
          <p:nvPr/>
        </p:nvSpPr>
        <p:spPr>
          <a:xfrm>
            <a:off x="2490661" y="3044900"/>
            <a:ext cx="3055000" cy="6352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1pPr>
            <a:lvl2pPr marL="137160" lvl="1" indent="-13716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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2pPr>
            <a:lvl3pPr marL="320040" lvl="2" indent="-17145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—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3pPr>
            <a:lvl4pPr marL="457200" lvl="3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»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4pPr>
            <a:lvl5pPr marL="576072" lvl="4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Theinhardt Light" panose="020B0404020101020102" pitchFamily="34" charset="0"/>
              <a:buChar char="›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5pPr>
            <a:lvl6pPr marL="685800" lvl="5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6pPr>
            <a:lvl7pPr marL="685800" lvl="6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7pPr>
            <a:lvl8pPr marL="685800" lvl="7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8pPr>
            <a:lvl9pPr marL="685800" lvl="8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9pPr>
          </a:lstStyle>
          <a:p>
            <a:pPr lvl="0">
              <a:defRPr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针对相对复杂的问题有更好的表现。比如工艺和经济性方面的，涉及多变量、相互影响、多次方的解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Theinhardt Pan Light" panose="020B0404020101020102" pitchFamily="34" charset="0"/>
            </a:endParaRPr>
          </a:p>
        </p:txBody>
      </p:sp>
      <p:sp>
        <p:nvSpPr>
          <p:cNvPr id="29" name="TextBox 77">
            <a:extLst>
              <a:ext uri="{FF2B5EF4-FFF2-40B4-BE49-F238E27FC236}">
                <a16:creationId xmlns:a16="http://schemas.microsoft.com/office/drawing/2014/main" id="{1A19888D-B688-D94E-932C-51CF97F7A893}"/>
              </a:ext>
            </a:extLst>
          </p:cNvPr>
          <p:cNvSpPr txBox="1"/>
          <p:nvPr/>
        </p:nvSpPr>
        <p:spPr>
          <a:xfrm>
            <a:off x="552712" y="3044900"/>
            <a:ext cx="2760157" cy="25705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解决复杂问题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0" name="Straight Connector 78">
            <a:extLst>
              <a:ext uri="{FF2B5EF4-FFF2-40B4-BE49-F238E27FC236}">
                <a16:creationId xmlns:a16="http://schemas.microsoft.com/office/drawing/2014/main" id="{51B23173-497C-6849-BE73-BBC276FFC322}"/>
              </a:ext>
            </a:extLst>
          </p:cNvPr>
          <p:cNvCxnSpPr/>
          <p:nvPr/>
        </p:nvCxnSpPr>
        <p:spPr>
          <a:xfrm>
            <a:off x="2192985" y="3044902"/>
            <a:ext cx="0" cy="604999"/>
          </a:xfrm>
          <a:prstGeom prst="line">
            <a:avLst/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">
            <a:extLst>
              <a:ext uri="{FF2B5EF4-FFF2-40B4-BE49-F238E27FC236}">
                <a16:creationId xmlns:a16="http://schemas.microsoft.com/office/drawing/2014/main" id="{5FA3F4A7-ECA3-A541-B5FB-8EBB5AE90474}"/>
              </a:ext>
            </a:extLst>
          </p:cNvPr>
          <p:cNvSpPr txBox="1">
            <a:spLocks/>
          </p:cNvSpPr>
          <p:nvPr/>
        </p:nvSpPr>
        <p:spPr>
          <a:xfrm>
            <a:off x="2490661" y="3906303"/>
            <a:ext cx="3055000" cy="60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1pPr>
            <a:lvl2pPr marL="137160" lvl="1" indent="-13716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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2pPr>
            <a:lvl3pPr marL="320040" lvl="2" indent="-17145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—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3pPr>
            <a:lvl4pPr marL="457200" lvl="3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»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4pPr>
            <a:lvl5pPr marL="576072" lvl="4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Theinhardt Light" panose="020B0404020101020102" pitchFamily="34" charset="0"/>
              <a:buChar char="›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5pPr>
            <a:lvl6pPr marL="685800" lvl="5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6pPr>
            <a:lvl7pPr marL="685800" lvl="6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7pPr>
            <a:lvl8pPr marL="685800" lvl="7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8pPr>
            <a:lvl9pPr marL="685800" lvl="8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9pPr>
          </a:lstStyle>
          <a:p>
            <a:pPr lvl="0">
              <a:defRPr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提高工作效率  数学手算和计算机算的区别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Theinhardt Pan Light" panose="020B0404020101020102" pitchFamily="34" charset="0"/>
            </a:endParaRPr>
          </a:p>
        </p:txBody>
      </p:sp>
      <p:sp>
        <p:nvSpPr>
          <p:cNvPr id="32" name="TextBox 80">
            <a:extLst>
              <a:ext uri="{FF2B5EF4-FFF2-40B4-BE49-F238E27FC236}">
                <a16:creationId xmlns:a16="http://schemas.microsoft.com/office/drawing/2014/main" id="{C028AB29-2306-7247-9077-AEC59795C069}"/>
              </a:ext>
            </a:extLst>
          </p:cNvPr>
          <p:cNvSpPr txBox="1"/>
          <p:nvPr/>
        </p:nvSpPr>
        <p:spPr>
          <a:xfrm>
            <a:off x="552712" y="3906305"/>
            <a:ext cx="2760157" cy="25705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提高效率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3" name="Straight Connector 81">
            <a:extLst>
              <a:ext uri="{FF2B5EF4-FFF2-40B4-BE49-F238E27FC236}">
                <a16:creationId xmlns:a16="http://schemas.microsoft.com/office/drawing/2014/main" id="{704BAE10-32C0-4948-AD9B-98DE8754D3AE}"/>
              </a:ext>
            </a:extLst>
          </p:cNvPr>
          <p:cNvCxnSpPr/>
          <p:nvPr/>
        </p:nvCxnSpPr>
        <p:spPr>
          <a:xfrm>
            <a:off x="2192985" y="3906306"/>
            <a:ext cx="0" cy="604999"/>
          </a:xfrm>
          <a:prstGeom prst="line">
            <a:avLst/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2">
            <a:extLst>
              <a:ext uri="{FF2B5EF4-FFF2-40B4-BE49-F238E27FC236}">
                <a16:creationId xmlns:a16="http://schemas.microsoft.com/office/drawing/2014/main" id="{205F6548-9E27-3B4F-872F-BAE5A8C59B8D}"/>
              </a:ext>
            </a:extLst>
          </p:cNvPr>
          <p:cNvSpPr txBox="1"/>
          <p:nvPr/>
        </p:nvSpPr>
        <p:spPr>
          <a:xfrm>
            <a:off x="552712" y="4767709"/>
            <a:ext cx="2760157" cy="25705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方式转变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21DC816-3899-0D45-812E-250FF0A1182C}"/>
              </a:ext>
            </a:extLst>
          </p:cNvPr>
          <p:cNvSpPr txBox="1">
            <a:spLocks/>
          </p:cNvSpPr>
          <p:nvPr/>
        </p:nvSpPr>
        <p:spPr>
          <a:xfrm>
            <a:off x="2490661" y="4767707"/>
            <a:ext cx="3055000" cy="60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1pPr>
            <a:lvl2pPr marL="137160" lvl="1" indent="-13716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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2pPr>
            <a:lvl3pPr marL="320040" lvl="2" indent="-17145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—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3pPr>
            <a:lvl4pPr marL="457200" lvl="3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»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4pPr>
            <a:lvl5pPr marL="576072" lvl="4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Theinhardt Light" panose="020B0404020101020102" pitchFamily="34" charset="0"/>
              <a:buChar char="›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5pPr>
            <a:lvl6pPr marL="685800" lvl="5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6pPr>
            <a:lvl7pPr marL="685800" lvl="6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7pPr>
            <a:lvl8pPr marL="685800" lvl="7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8pPr>
            <a:lvl9pPr marL="685800" lvl="8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9pPr>
          </a:lstStyle>
          <a:p>
            <a:pPr lvl="0">
              <a:defRPr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解决问题具体方式方法转变。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Theinhardt Pan Light" panose="020B0404020101020102" pitchFamily="34" charset="0"/>
            </a:endParaRPr>
          </a:p>
        </p:txBody>
      </p:sp>
      <p:cxnSp>
        <p:nvCxnSpPr>
          <p:cNvPr id="36" name="Straight Connector 84">
            <a:extLst>
              <a:ext uri="{FF2B5EF4-FFF2-40B4-BE49-F238E27FC236}">
                <a16:creationId xmlns:a16="http://schemas.microsoft.com/office/drawing/2014/main" id="{3AA4FAFB-91A3-1542-8039-4234410ABF29}"/>
              </a:ext>
            </a:extLst>
          </p:cNvPr>
          <p:cNvCxnSpPr/>
          <p:nvPr/>
        </p:nvCxnSpPr>
        <p:spPr>
          <a:xfrm>
            <a:off x="2192985" y="4767713"/>
            <a:ext cx="0" cy="604999"/>
          </a:xfrm>
          <a:prstGeom prst="line">
            <a:avLst/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85">
            <a:extLst>
              <a:ext uri="{FF2B5EF4-FFF2-40B4-BE49-F238E27FC236}">
                <a16:creationId xmlns:a16="http://schemas.microsoft.com/office/drawing/2014/main" id="{65704B0D-388F-1242-8DA7-CEF406854CD6}"/>
              </a:ext>
            </a:extLst>
          </p:cNvPr>
          <p:cNvSpPr txBox="1"/>
          <p:nvPr/>
        </p:nvSpPr>
        <p:spPr>
          <a:xfrm>
            <a:off x="552712" y="5629112"/>
            <a:ext cx="2760157" cy="25705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容易上手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51988CF6-5C5E-F041-B7C1-97D8DCA4F11F}"/>
              </a:ext>
            </a:extLst>
          </p:cNvPr>
          <p:cNvSpPr txBox="1">
            <a:spLocks/>
          </p:cNvSpPr>
          <p:nvPr/>
        </p:nvSpPr>
        <p:spPr>
          <a:xfrm>
            <a:off x="2490661" y="5629114"/>
            <a:ext cx="3055000" cy="604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1pPr>
            <a:lvl2pPr marL="137160" lvl="1" indent="-13716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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2pPr>
            <a:lvl3pPr marL="320040" lvl="2" indent="-17145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—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3pPr>
            <a:lvl4pPr marL="457200" lvl="3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Theinhardt Light" panose="020B0404020101020102" pitchFamily="34" charset="0"/>
              <a:buChar char="»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4pPr>
            <a:lvl5pPr marL="576072" lvl="4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Theinhardt Light" panose="020B0404020101020102" pitchFamily="34" charset="0"/>
              <a:buChar char="›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5pPr>
            <a:lvl6pPr marL="685800" lvl="5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6pPr>
            <a:lvl7pPr marL="685800" lvl="6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7pPr>
            <a:lvl8pPr marL="685800" lvl="7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8pPr>
            <a:lvl9pPr marL="685800" lvl="8" indent="-109728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▫"/>
              <a:defRPr sz="1100">
                <a:latin typeface="Theinhardt Light" panose="020B0404020101020102" pitchFamily="34" charset="0"/>
                <a:cs typeface="Theinhardt Light" panose="020B0404020101020102" pitchFamily="34" charset="0"/>
              </a:defRPr>
            </a:lvl9pPr>
          </a:lstStyle>
          <a:p>
            <a:pPr lvl="0">
              <a:defRPr/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入门没那么难。一周上手，像学车一样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Theinhardt Pan Light" panose="020B0404020101020102" pitchFamily="34" charset="0"/>
            </a:endParaRPr>
          </a:p>
        </p:txBody>
      </p:sp>
      <p:cxnSp>
        <p:nvCxnSpPr>
          <p:cNvPr id="39" name="Straight Connector 87">
            <a:extLst>
              <a:ext uri="{FF2B5EF4-FFF2-40B4-BE49-F238E27FC236}">
                <a16:creationId xmlns:a16="http://schemas.microsoft.com/office/drawing/2014/main" id="{E91A05A8-1860-1C48-96ED-725BF4A72208}"/>
              </a:ext>
            </a:extLst>
          </p:cNvPr>
          <p:cNvCxnSpPr/>
          <p:nvPr/>
        </p:nvCxnSpPr>
        <p:spPr>
          <a:xfrm>
            <a:off x="2192985" y="5629114"/>
            <a:ext cx="0" cy="604999"/>
          </a:xfrm>
          <a:prstGeom prst="line">
            <a:avLst/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15">
            <a:extLst>
              <a:ext uri="{FF2B5EF4-FFF2-40B4-BE49-F238E27FC236}">
                <a16:creationId xmlns:a16="http://schemas.microsoft.com/office/drawing/2014/main" id="{C6358D31-F46D-9742-9BD8-D0155F0F3725}"/>
              </a:ext>
            </a:extLst>
          </p:cNvPr>
          <p:cNvSpPr txBox="1"/>
          <p:nvPr/>
        </p:nvSpPr>
        <p:spPr>
          <a:xfrm>
            <a:off x="554738" y="2183732"/>
            <a:ext cx="2781895" cy="25705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思维转换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id="{FA3F02F8-CCFB-9D41-9010-E8043F4CBD19}"/>
              </a:ext>
            </a:extLst>
          </p:cNvPr>
          <p:cNvSpPr txBox="1"/>
          <p:nvPr/>
        </p:nvSpPr>
        <p:spPr>
          <a:xfrm>
            <a:off x="554739" y="1709930"/>
            <a:ext cx="2506559" cy="332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sz="2000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目的</a:t>
            </a:r>
            <a:endParaRPr lang="en-US" sz="2000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3" name="TextBox 103">
            <a:extLst>
              <a:ext uri="{FF2B5EF4-FFF2-40B4-BE49-F238E27FC236}">
                <a16:creationId xmlns:a16="http://schemas.microsoft.com/office/drawing/2014/main" id="{FB00F49D-2B34-DF4F-8C87-209DBD19DE4F}"/>
              </a:ext>
            </a:extLst>
          </p:cNvPr>
          <p:cNvSpPr txBox="1"/>
          <p:nvPr/>
        </p:nvSpPr>
        <p:spPr>
          <a:xfrm>
            <a:off x="5939073" y="1709930"/>
            <a:ext cx="2852928" cy="332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sz="2000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建模常见步骤</a:t>
            </a:r>
            <a:endParaRPr lang="en-US" sz="2000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4" name="TextBox 104">
            <a:extLst>
              <a:ext uri="{FF2B5EF4-FFF2-40B4-BE49-F238E27FC236}">
                <a16:creationId xmlns:a16="http://schemas.microsoft.com/office/drawing/2014/main" id="{606ACD2F-B325-5845-A840-87F4BF896A5C}"/>
              </a:ext>
            </a:extLst>
          </p:cNvPr>
          <p:cNvSpPr txBox="1"/>
          <p:nvPr/>
        </p:nvSpPr>
        <p:spPr>
          <a:xfrm>
            <a:off x="2490662" y="1709930"/>
            <a:ext cx="4448163" cy="332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sz="2000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描述</a:t>
            </a:r>
            <a:endParaRPr lang="en-US" sz="2000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47" name="Straight Connector 75">
            <a:extLst>
              <a:ext uri="{FF2B5EF4-FFF2-40B4-BE49-F238E27FC236}">
                <a16:creationId xmlns:a16="http://schemas.microsoft.com/office/drawing/2014/main" id="{C816F525-D15B-BA43-B711-62971B2F1D7D}"/>
              </a:ext>
            </a:extLst>
          </p:cNvPr>
          <p:cNvCxnSpPr/>
          <p:nvPr/>
        </p:nvCxnSpPr>
        <p:spPr>
          <a:xfrm>
            <a:off x="5821225" y="2206826"/>
            <a:ext cx="0" cy="4070130"/>
          </a:xfrm>
          <a:prstGeom prst="line">
            <a:avLst/>
          </a:prstGeom>
          <a:ln w="635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ackerNumBlue 13">
            <a:extLst>
              <a:ext uri="{FF2B5EF4-FFF2-40B4-BE49-F238E27FC236}">
                <a16:creationId xmlns:a16="http://schemas.microsoft.com/office/drawing/2014/main" id="{C6C984E5-7BAB-AE4C-ACEC-B7661600BC42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085177" y="2662383"/>
            <a:ext cx="297692" cy="297692"/>
          </a:xfrm>
          <a:prstGeom prst="ellipse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sq" cmpd="sng" algn="ctr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TrackerNumBlue 13">
            <a:extLst>
              <a:ext uri="{FF2B5EF4-FFF2-40B4-BE49-F238E27FC236}">
                <a16:creationId xmlns:a16="http://schemas.microsoft.com/office/drawing/2014/main" id="{B42856EA-4D3F-B948-ABF7-57B78EC644AE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085177" y="3544749"/>
            <a:ext cx="297692" cy="297692"/>
          </a:xfrm>
          <a:prstGeom prst="ellipse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sq" cmpd="sng" algn="ctr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TrackerNumBlue 13">
            <a:extLst>
              <a:ext uri="{FF2B5EF4-FFF2-40B4-BE49-F238E27FC236}">
                <a16:creationId xmlns:a16="http://schemas.microsoft.com/office/drawing/2014/main" id="{001802A0-B62A-D744-B565-5A77B2B58F1A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085177" y="4427115"/>
            <a:ext cx="297692" cy="297692"/>
          </a:xfrm>
          <a:prstGeom prst="ellipse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sq" cmpd="sng" algn="ctr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TrackerNumBlue 13">
            <a:extLst>
              <a:ext uri="{FF2B5EF4-FFF2-40B4-BE49-F238E27FC236}">
                <a16:creationId xmlns:a16="http://schemas.microsoft.com/office/drawing/2014/main" id="{457240C2-D160-734E-9B15-4BBA56010158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085177" y="5707420"/>
            <a:ext cx="297692" cy="297692"/>
          </a:xfrm>
          <a:prstGeom prst="ellipse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sq" cmpd="sng" algn="ctr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9027B3F-9E9B-7F43-AD77-F50FEC207B37}"/>
              </a:ext>
            </a:extLst>
          </p:cNvPr>
          <p:cNvSpPr txBox="1"/>
          <p:nvPr/>
        </p:nvSpPr>
        <p:spPr>
          <a:xfrm>
            <a:off x="6429027" y="2691301"/>
            <a:ext cx="105550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目标值</a:t>
            </a:r>
            <a:r>
              <a:rPr lang="en-US" altLang="zh-CN" sz="1400" dirty="0"/>
              <a:t>Y</a:t>
            </a:r>
            <a:r>
              <a:rPr lang="zh-CN" altLang="en-US" sz="1400" dirty="0"/>
              <a:t>确认</a:t>
            </a:r>
            <a:endParaRPr lang="en-US" altLang="zh-CN" sz="14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504AA13-071E-9B4F-B5C0-E2F40BFFE4E3}"/>
              </a:ext>
            </a:extLst>
          </p:cNvPr>
          <p:cNvSpPr txBox="1"/>
          <p:nvPr/>
        </p:nvSpPr>
        <p:spPr>
          <a:xfrm>
            <a:off x="6429027" y="3572137"/>
            <a:ext cx="105550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因素</a:t>
            </a:r>
            <a:r>
              <a:rPr lang="en-US" altLang="zh-CN" sz="1400" dirty="0"/>
              <a:t>X</a:t>
            </a:r>
            <a:r>
              <a:rPr lang="zh-CN" altLang="en-US" sz="1400" dirty="0"/>
              <a:t>确认</a:t>
            </a:r>
            <a:endParaRPr lang="en-US" altLang="zh-CN" sz="14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DEE2017-DA48-C448-8F89-1A07A5F22A0C}"/>
              </a:ext>
            </a:extLst>
          </p:cNvPr>
          <p:cNvSpPr txBox="1"/>
          <p:nvPr/>
        </p:nvSpPr>
        <p:spPr>
          <a:xfrm>
            <a:off x="6429027" y="4452973"/>
            <a:ext cx="105550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分析方法</a:t>
            </a:r>
            <a:endParaRPr lang="en-US" altLang="zh-CN" sz="14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10E5B01-C1F4-2E41-AE88-8B50909E54AD}"/>
              </a:ext>
            </a:extLst>
          </p:cNvPr>
          <p:cNvSpPr txBox="1"/>
          <p:nvPr/>
        </p:nvSpPr>
        <p:spPr>
          <a:xfrm>
            <a:off x="6429027" y="5731748"/>
            <a:ext cx="105550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结果验证</a:t>
            </a:r>
            <a:endParaRPr lang="en-US" altLang="zh-CN" sz="1400" dirty="0"/>
          </a:p>
        </p:txBody>
      </p:sp>
      <p:sp>
        <p:nvSpPr>
          <p:cNvPr id="59" name="TextBox 103">
            <a:extLst>
              <a:ext uri="{FF2B5EF4-FFF2-40B4-BE49-F238E27FC236}">
                <a16:creationId xmlns:a16="http://schemas.microsoft.com/office/drawing/2014/main" id="{0A9C06F0-B0C3-4042-99C2-82B48FC2D0CD}"/>
              </a:ext>
            </a:extLst>
          </p:cNvPr>
          <p:cNvSpPr txBox="1"/>
          <p:nvPr/>
        </p:nvSpPr>
        <p:spPr>
          <a:xfrm>
            <a:off x="6429027" y="2146003"/>
            <a:ext cx="970839" cy="332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sz="1600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步骤</a:t>
            </a:r>
            <a:endParaRPr lang="en-US" sz="1600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0" name="TextBox 103">
            <a:extLst>
              <a:ext uri="{FF2B5EF4-FFF2-40B4-BE49-F238E27FC236}">
                <a16:creationId xmlns:a16="http://schemas.microsoft.com/office/drawing/2014/main" id="{A93B043E-CA1D-6D4D-8D31-90C9C33653F8}"/>
              </a:ext>
            </a:extLst>
          </p:cNvPr>
          <p:cNvSpPr txBox="1"/>
          <p:nvPr/>
        </p:nvSpPr>
        <p:spPr>
          <a:xfrm>
            <a:off x="7667216" y="2146003"/>
            <a:ext cx="970839" cy="332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sz="1600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以前</a:t>
            </a:r>
            <a:endParaRPr lang="en-US" sz="1600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1" name="TextBox 103">
            <a:extLst>
              <a:ext uri="{FF2B5EF4-FFF2-40B4-BE49-F238E27FC236}">
                <a16:creationId xmlns:a16="http://schemas.microsoft.com/office/drawing/2014/main" id="{28D5A8AA-6AF9-954A-A56D-E8771DA3710C}"/>
              </a:ext>
            </a:extLst>
          </p:cNvPr>
          <p:cNvSpPr txBox="1"/>
          <p:nvPr/>
        </p:nvSpPr>
        <p:spPr>
          <a:xfrm>
            <a:off x="9284991" y="2146003"/>
            <a:ext cx="1086025" cy="332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sz="1600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未来</a:t>
            </a:r>
            <a:endParaRPr lang="en-US" sz="1600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A438BD4-40E4-404F-A207-76E90496AD2E}"/>
              </a:ext>
            </a:extLst>
          </p:cNvPr>
          <p:cNvSpPr txBox="1"/>
          <p:nvPr/>
        </p:nvSpPr>
        <p:spPr>
          <a:xfrm>
            <a:off x="7667215" y="2691301"/>
            <a:ext cx="11247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方向性的经验判断</a:t>
            </a:r>
            <a:endParaRPr lang="en-US" altLang="zh-CN" sz="1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C543B5B-DAF5-0A43-93D8-0E2FB100F126}"/>
              </a:ext>
            </a:extLst>
          </p:cNvPr>
          <p:cNvSpPr txBox="1"/>
          <p:nvPr/>
        </p:nvSpPr>
        <p:spPr>
          <a:xfrm>
            <a:off x="7667215" y="3572137"/>
            <a:ext cx="11247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原理</a:t>
            </a:r>
            <a:r>
              <a:rPr lang="en-US" altLang="zh-CN" sz="1400" dirty="0"/>
              <a:t>+</a:t>
            </a:r>
            <a:r>
              <a:rPr lang="zh-CN" altLang="en-US" sz="1400" dirty="0"/>
              <a:t>经验（</a:t>
            </a:r>
            <a:r>
              <a:rPr lang="en-US" altLang="zh-CN" sz="1400" dirty="0"/>
              <a:t>2-5</a:t>
            </a:r>
            <a:r>
              <a:rPr lang="zh-CN" altLang="en-US" sz="1400" dirty="0"/>
              <a:t>个）</a:t>
            </a:r>
            <a:endParaRPr lang="en-US" altLang="zh-CN" sz="14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C930541-61E9-7544-99B1-8D4F4B76A1BE}"/>
              </a:ext>
            </a:extLst>
          </p:cNvPr>
          <p:cNvSpPr txBox="1"/>
          <p:nvPr/>
        </p:nvSpPr>
        <p:spPr>
          <a:xfrm>
            <a:off x="7667215" y="4452973"/>
            <a:ext cx="11247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altLang="zh-CN" sz="1400" dirty="0"/>
              <a:t>Excel</a:t>
            </a:r>
            <a:r>
              <a:rPr lang="zh-CN" altLang="en-US" sz="1400" dirty="0"/>
              <a:t>线性回归单因素分析</a:t>
            </a:r>
            <a:endParaRPr lang="en-US" altLang="zh-CN" sz="14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FDFD868-11A9-FC4A-9FB0-014859683845}"/>
              </a:ext>
            </a:extLst>
          </p:cNvPr>
          <p:cNvSpPr txBox="1"/>
          <p:nvPr/>
        </p:nvSpPr>
        <p:spPr>
          <a:xfrm>
            <a:off x="7667215" y="5731748"/>
            <a:ext cx="11247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经验主义</a:t>
            </a:r>
            <a:endParaRPr lang="en-US" altLang="zh-CN" sz="14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574CB29-8294-4742-8886-93D014D32E6A}"/>
              </a:ext>
            </a:extLst>
          </p:cNvPr>
          <p:cNvSpPr txBox="1"/>
          <p:nvPr/>
        </p:nvSpPr>
        <p:spPr>
          <a:xfrm>
            <a:off x="9284599" y="2691301"/>
            <a:ext cx="235265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基于历史数据处理，有精确数字</a:t>
            </a:r>
            <a:endParaRPr lang="en-US" altLang="zh-CN" sz="14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BCD03E8-AB22-7649-A994-D992F3755E56}"/>
              </a:ext>
            </a:extLst>
          </p:cNvPr>
          <p:cNvSpPr txBox="1"/>
          <p:nvPr/>
        </p:nvSpPr>
        <p:spPr>
          <a:xfrm>
            <a:off x="9284599" y="3572137"/>
            <a:ext cx="235265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原理</a:t>
            </a:r>
            <a:r>
              <a:rPr lang="en-US" altLang="zh-CN" sz="1400" dirty="0"/>
              <a:t>+</a:t>
            </a:r>
            <a:r>
              <a:rPr lang="zh-CN" altLang="en-US" sz="1400" dirty="0"/>
              <a:t>经验</a:t>
            </a:r>
            <a:r>
              <a:rPr lang="en-US" altLang="zh-CN" sz="1400" dirty="0"/>
              <a:t>+</a:t>
            </a:r>
            <a:r>
              <a:rPr lang="zh-CN" altLang="en-US" sz="1400" dirty="0"/>
              <a:t>分析（</a:t>
            </a:r>
            <a:r>
              <a:rPr lang="en-US" altLang="zh-CN" sz="1400" dirty="0"/>
              <a:t>20</a:t>
            </a:r>
            <a:r>
              <a:rPr lang="zh-CN" altLang="en-US" sz="1400" dirty="0"/>
              <a:t>个）</a:t>
            </a:r>
            <a:endParaRPr lang="en-US" altLang="zh-CN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CEA8A3B-7E14-9F4D-93FD-125ACDA53F23}"/>
              </a:ext>
            </a:extLst>
          </p:cNvPr>
          <p:cNvSpPr txBox="1"/>
          <p:nvPr/>
        </p:nvSpPr>
        <p:spPr>
          <a:xfrm>
            <a:off x="9284599" y="4452973"/>
            <a:ext cx="2352657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altLang="zh-CN" sz="1400" dirty="0"/>
              <a:t>-</a:t>
            </a:r>
            <a:r>
              <a:rPr lang="zh-CN" altLang="en-US" sz="1400" dirty="0"/>
              <a:t> 所有因素的单因素分析分析（一次、多次、</a:t>
            </a:r>
            <a:r>
              <a:rPr lang="en-US" altLang="zh-CN" sz="1400" dirty="0"/>
              <a:t>log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en-US" altLang="zh-CN" sz="1400" dirty="0"/>
              <a:t>-</a:t>
            </a:r>
            <a:r>
              <a:rPr lang="zh-CN" altLang="en-US" sz="1400" dirty="0"/>
              <a:t> 多因素分析（惩罚特征）</a:t>
            </a:r>
            <a:endParaRPr lang="en-US" altLang="zh-CN" sz="1400" dirty="0"/>
          </a:p>
          <a:p>
            <a:r>
              <a:rPr lang="en-US" altLang="zh-CN" sz="1400" dirty="0"/>
              <a:t>-</a:t>
            </a:r>
            <a:r>
              <a:rPr lang="zh-CN" altLang="en-US" sz="1400" dirty="0"/>
              <a:t> 可固定因子系数、分析其他</a:t>
            </a:r>
            <a:endParaRPr lang="en-US" altLang="zh-CN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63220CA-A975-D84D-99B2-54151EE03472}"/>
              </a:ext>
            </a:extLst>
          </p:cNvPr>
          <p:cNvSpPr txBox="1"/>
          <p:nvPr/>
        </p:nvSpPr>
        <p:spPr>
          <a:xfrm>
            <a:off x="9284599" y="5731748"/>
            <a:ext cx="235265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400" dirty="0"/>
              <a:t>有标准的</a:t>
            </a:r>
            <a:r>
              <a:rPr lang="en-US" altLang="zh-CN" sz="1400" dirty="0"/>
              <a:t>R2</a:t>
            </a:r>
            <a:r>
              <a:rPr lang="zh-CN" altLang="en-US" sz="1400" dirty="0"/>
              <a:t>算法和评价标准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13638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2981934"/>
              </p:ext>
            </p:extLst>
          </p:nvPr>
        </p:nvGraphicFramePr>
        <p:xfrm>
          <a:off x="1525892" y="1622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幻灯片" r:id="rId6" imgW="360" imgH="360" progId="TCLayout.ActiveDocument.1">
                  <p:embed/>
                </p:oleObj>
              </mc:Choice>
              <mc:Fallback>
                <p:oleObj name="think-cell 幻灯片" r:id="rId6" imgW="360" imgH="36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892" y="1622"/>
                        <a:ext cx="161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5EE0D69-521B-47DA-AA8E-FE7A0232FD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2427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449" dirty="0" err="1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66577" y="1309441"/>
            <a:ext cx="9347008" cy="4833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spAutoFit/>
          </a:bodyPr>
          <a:lstStyle/>
          <a:p>
            <a:pPr marL="437974"/>
            <a:r>
              <a:rPr lang="en-US" altLang="zh-CN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DPM 可以实现精确的 KPI 故障和实时数据可视化</a:t>
            </a:r>
            <a:endParaRPr lang="en-US" dirty="0">
              <a:solidFill>
                <a:sysClr val="windowText" lastClr="00000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C7DBAC70-5248-1942-A539-D3F91FF77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030327C-92CD-AC44-AA1E-4B7A97E614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5. Source"/>
          <p:cNvSpPr>
            <a:spLocks noChangeArrowheads="1"/>
          </p:cNvSpPr>
          <p:nvPr/>
        </p:nvSpPr>
        <p:spPr bwMode="auto">
          <a:xfrm>
            <a:off x="538621" y="6504908"/>
            <a:ext cx="10155171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699" indent="-493699">
              <a:buSzPct val="100000"/>
            </a:pPr>
            <a:r>
              <a:rPr lang="en-US" altLang="zh-CN" sz="800" dirty="0">
                <a:solidFill>
                  <a:schemeClr val="accent6"/>
                </a:solidFill>
              </a:rPr>
              <a:t>资料来源：麦肯锡</a:t>
            </a:r>
          </a:p>
        </p:txBody>
      </p:sp>
      <p:sp>
        <p:nvSpPr>
          <p:cNvPr id="6" name="TitleTrackerNum 8">
            <a:extLst>
              <a:ext uri="{FF2B5EF4-FFF2-40B4-BE49-F238E27FC236}">
                <a16:creationId xmlns:a16="http://schemas.microsoft.com/office/drawing/2014/main" id="{98A51E9A-63CD-4DE5-BA18-B20429EAB2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3619" y="266935"/>
            <a:ext cx="376933" cy="37693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41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D9CDF6-CFF2-42EB-B04C-ECC8ECFA2683}"/>
              </a:ext>
            </a:extLst>
          </p:cNvPr>
          <p:cNvSpPr/>
          <p:nvPr/>
        </p:nvSpPr>
        <p:spPr>
          <a:xfrm rot="5400000" flipH="1">
            <a:off x="7712666" y="3130826"/>
            <a:ext cx="324813" cy="4623400"/>
          </a:xfrm>
          <a:custGeom>
            <a:avLst/>
            <a:gdLst>
              <a:gd name="connsiteX0" fmla="*/ 0 w 1137920"/>
              <a:gd name="connsiteY0" fmla="*/ 0 h 907627"/>
              <a:gd name="connsiteX1" fmla="*/ 0 w 1137920"/>
              <a:gd name="connsiteY1" fmla="*/ 907627 h 907627"/>
              <a:gd name="connsiteX2" fmla="*/ 1137920 w 1137920"/>
              <a:gd name="connsiteY2" fmla="*/ 907627 h 90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920" h="907627">
                <a:moveTo>
                  <a:pt x="0" y="0"/>
                </a:moveTo>
                <a:lnTo>
                  <a:pt x="0" y="907627"/>
                </a:lnTo>
                <a:lnTo>
                  <a:pt x="1137920" y="907627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endParaRPr lang="en-GB" sz="1224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46AD7-F112-4428-9EC9-CE2D742CBD92}"/>
              </a:ext>
            </a:extLst>
          </p:cNvPr>
          <p:cNvSpPr txBox="1"/>
          <p:nvPr/>
        </p:nvSpPr>
        <p:spPr>
          <a:xfrm>
            <a:off x="10152334" y="3973317"/>
            <a:ext cx="1796722" cy="177111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ctr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/>
            <a:r>
              <a:rPr lang="en-US" sz="1020" dirty="0">
                <a:ea typeface="楷体" panose="02010609060101010101" pitchFamily="49" charset="-122"/>
                <a:cs typeface="Arial" panose="020B0604020202020204" pitchFamily="34" charset="0"/>
              </a:rPr>
              <a:t>明确了KPI水平和评估指标</a:t>
            </a:r>
          </a:p>
          <a:p>
            <a:pPr lvl="2"/>
            <a:r>
              <a:rPr lang="en-US" sz="1020" dirty="0">
                <a:ea typeface="楷体" panose="02010609060101010101" pitchFamily="49" charset="-122"/>
                <a:cs typeface="Arial" panose="020B0604020202020204" pitchFamily="34" charset="0"/>
              </a:rPr>
              <a:t>实时收集后端 KPI 数据并自动更新图表</a:t>
            </a:r>
          </a:p>
          <a:p>
            <a:pPr lvl="2"/>
            <a:r>
              <a:rPr lang="en-US" sz="1020" dirty="0">
                <a:ea typeface="楷体" panose="02010609060101010101" pitchFamily="49" charset="-122"/>
                <a:cs typeface="Arial" panose="020B0604020202020204" pitchFamily="34" charset="0"/>
              </a:rPr>
              <a:t>红绿灯可以自动警告风险指标</a:t>
            </a:r>
          </a:p>
          <a:p>
            <a:pPr lvl="2"/>
            <a:r>
              <a:rPr lang="en-US" sz="1020" dirty="0">
                <a:ea typeface="楷体" panose="02010609060101010101" pitchFamily="49" charset="-122"/>
                <a:cs typeface="Arial" panose="020B0604020202020204" pitchFamily="34" charset="0"/>
              </a:rPr>
              <a:t>能够双击每个评估指标以查看数据详细信息和诊断问题</a:t>
            </a:r>
            <a:endParaRPr lang="en-GB" sz="102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19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6376856"/>
              </p:ext>
            </p:extLst>
          </p:nvPr>
        </p:nvGraphicFramePr>
        <p:xfrm>
          <a:off x="1525892" y="1622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幻灯片" r:id="rId6" imgW="360" imgH="360" progId="TCLayout.ActiveDocument.1">
                  <p:embed/>
                </p:oleObj>
              </mc:Choice>
              <mc:Fallback>
                <p:oleObj name="think-cell 幻灯片" r:id="rId6" imgW="360" imgH="360" progId="TCLayout.ActiveDocument.1">
                  <p:embed/>
                  <p:pic>
                    <p:nvPicPr>
                      <p:cNvPr id="11266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892" y="1622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152427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anchor="ctr" anchorCtr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2449" dirty="0">
              <a:latin typeface="Georgia" panose="02040502050405020303" pitchFamily="18" charset="0"/>
              <a:ea typeface="宋体" panose="02010600030101010101" pitchFamily="2" charset="-122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spAutoFit/>
          </a:bodyPr>
          <a:lstStyle/>
          <a:p>
            <a:pPr marL="437974"/>
            <a:r>
              <a:rPr lang="en-US" altLang="zh-CN" dirty="0">
                <a:solidFill>
                  <a:schemeClr val="tx1"/>
                </a:solidFill>
              </a:rPr>
              <a:t>DPM </a:t>
            </a:r>
            <a:r>
              <a:rPr lang="en-US" altLang="zh-CN" dirty="0" err="1">
                <a:solidFill>
                  <a:schemeClr val="tx1"/>
                </a:solidFill>
              </a:rPr>
              <a:t>可以直接检索</a:t>
            </a:r>
            <a:r>
              <a:rPr lang="en-US" altLang="zh-CN" dirty="0">
                <a:solidFill>
                  <a:schemeClr val="tx1"/>
                </a:solidFill>
              </a:rPr>
              <a:t> KPI </a:t>
            </a:r>
            <a:r>
              <a:rPr lang="en-US" altLang="zh-CN" dirty="0" err="1">
                <a:solidFill>
                  <a:schemeClr val="tx1"/>
                </a:solidFill>
              </a:rPr>
              <a:t>历史数据并及时调整目标值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副标题 9">
            <a:extLst>
              <a:ext uri="{FF2B5EF4-FFF2-40B4-BE49-F238E27FC236}">
                <a16:creationId xmlns:a16="http://schemas.microsoft.com/office/drawing/2014/main" id="{C6C29EF7-299A-DF45-BC47-B7EEA375F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4EC4CE3-8AFD-AA47-86E3-DCCDF8000D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1. On-page tracker"/>
          <p:cNvSpPr>
            <a:spLocks noChangeArrowheads="1"/>
          </p:cNvSpPr>
          <p:nvPr/>
        </p:nvSpPr>
        <p:spPr bwMode="auto">
          <a:xfrm>
            <a:off x="466577" y="77307"/>
            <a:ext cx="220802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800" dirty="0">
                <a:solidFill>
                  <a:schemeClr val="accent6"/>
                </a:solidFill>
                <a:latin typeface="+mn-lt"/>
              </a:rPr>
              <a:t>Dpm</a:t>
            </a:r>
          </a:p>
        </p:txBody>
      </p:sp>
      <p:sp>
        <p:nvSpPr>
          <p:cNvPr id="8" name="5. Source"/>
          <p:cNvSpPr>
            <a:spLocks noChangeArrowheads="1"/>
          </p:cNvSpPr>
          <p:nvPr/>
        </p:nvSpPr>
        <p:spPr bwMode="auto">
          <a:xfrm>
            <a:off x="466577" y="6640436"/>
            <a:ext cx="10155171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b" anchorCtr="0">
            <a:spAutoFit/>
          </a:bodyPr>
          <a:lstStyle>
            <a:lvl1pPr marL="609600" indent="-609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93699" indent="-493699">
              <a:buSzPct val="100000"/>
            </a:pPr>
            <a:r>
              <a:rPr lang="en-US" altLang="zh-CN" sz="800">
                <a:solidFill>
                  <a:schemeClr val="accent6"/>
                </a:solidFill>
                <a:latin typeface="+mn-lt"/>
              </a:rPr>
              <a:t>资料来源：麦肯锡</a:t>
            </a:r>
          </a:p>
        </p:txBody>
      </p:sp>
      <p:sp>
        <p:nvSpPr>
          <p:cNvPr id="5" name="TitleTrackerNum 5">
            <a:extLst>
              <a:ext uri="{FF2B5EF4-FFF2-40B4-BE49-F238E27FC236}">
                <a16:creationId xmlns:a16="http://schemas.microsoft.com/office/drawing/2014/main" id="{FBFBAECA-AE7D-4EE1-BE46-42EADCFD765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3619" y="266935"/>
            <a:ext cx="376933" cy="37693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41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66577" y="1233238"/>
            <a:ext cx="9347008" cy="4833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A1A9483-753D-4A96-B836-E4CA1C782F6F}"/>
              </a:ext>
            </a:extLst>
          </p:cNvPr>
          <p:cNvSpPr/>
          <p:nvPr/>
        </p:nvSpPr>
        <p:spPr>
          <a:xfrm rot="5400000" flipH="1">
            <a:off x="6531440" y="-1828476"/>
            <a:ext cx="254625" cy="7270279"/>
          </a:xfrm>
          <a:custGeom>
            <a:avLst/>
            <a:gdLst>
              <a:gd name="connsiteX0" fmla="*/ 0 w 1137920"/>
              <a:gd name="connsiteY0" fmla="*/ 0 h 907627"/>
              <a:gd name="connsiteX1" fmla="*/ 0 w 1137920"/>
              <a:gd name="connsiteY1" fmla="*/ 907627 h 907627"/>
              <a:gd name="connsiteX2" fmla="*/ 1137920 w 1137920"/>
              <a:gd name="connsiteY2" fmla="*/ 907627 h 90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920" h="907627">
                <a:moveTo>
                  <a:pt x="0" y="0"/>
                </a:moveTo>
                <a:lnTo>
                  <a:pt x="0" y="907627"/>
                </a:lnTo>
                <a:lnTo>
                  <a:pt x="1137920" y="907627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endParaRPr lang="en-GB" sz="1224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7DF6FA-07A8-4B86-9B3C-7801A7D75DE4}"/>
              </a:ext>
            </a:extLst>
          </p:cNvPr>
          <p:cNvCxnSpPr>
            <a:cxnSpLocks/>
          </p:cNvCxnSpPr>
          <p:nvPr/>
        </p:nvCxnSpPr>
        <p:spPr>
          <a:xfrm flipH="1">
            <a:off x="7197050" y="5996945"/>
            <a:ext cx="3100299" cy="0"/>
          </a:xfrm>
          <a:prstGeom prst="lin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9E4A0F-73EA-4237-B85A-6777F5E8287E}"/>
              </a:ext>
            </a:extLst>
          </p:cNvPr>
          <p:cNvSpPr/>
          <p:nvPr/>
        </p:nvSpPr>
        <p:spPr>
          <a:xfrm rot="16200000" flipH="1" flipV="1">
            <a:off x="6941327" y="1542413"/>
            <a:ext cx="413249" cy="6409367"/>
          </a:xfrm>
          <a:custGeom>
            <a:avLst/>
            <a:gdLst>
              <a:gd name="connsiteX0" fmla="*/ 0 w 1137920"/>
              <a:gd name="connsiteY0" fmla="*/ 0 h 907627"/>
              <a:gd name="connsiteX1" fmla="*/ 0 w 1137920"/>
              <a:gd name="connsiteY1" fmla="*/ 907627 h 907627"/>
              <a:gd name="connsiteX2" fmla="*/ 1137920 w 1137920"/>
              <a:gd name="connsiteY2" fmla="*/ 907627 h 90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920" h="907627">
                <a:moveTo>
                  <a:pt x="0" y="0"/>
                </a:moveTo>
                <a:lnTo>
                  <a:pt x="0" y="907627"/>
                </a:lnTo>
                <a:lnTo>
                  <a:pt x="1137920" y="907627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endParaRPr lang="en-GB" sz="1224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50F5B-6306-484C-8E11-B9E5F3E09D8A}"/>
              </a:ext>
            </a:extLst>
          </p:cNvPr>
          <p:cNvSpPr txBox="1">
            <a:spLocks/>
          </p:cNvSpPr>
          <p:nvPr/>
        </p:nvSpPr>
        <p:spPr>
          <a:xfrm>
            <a:off x="10259840" y="3941649"/>
            <a:ext cx="1732016" cy="62275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ctr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/>
            <a:r>
              <a:rPr lang="en-US" sz="1122" dirty="0">
                <a:ea typeface="楷体" panose="02010609060101010101" pitchFamily="49" charset="-122"/>
              </a:rPr>
              <a:t>能够根据不同时间段的实际情况灵活设置不同的目标值</a:t>
            </a:r>
            <a:endParaRPr lang="en-GB" sz="1122" dirty="0">
              <a:ea typeface="楷体" panose="02010609060101010101" pitchFamily="49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DDBFDD-CAC2-4963-B3F2-9941DEFFFCF9}"/>
              </a:ext>
            </a:extLst>
          </p:cNvPr>
          <p:cNvSpPr txBox="1">
            <a:spLocks/>
          </p:cNvSpPr>
          <p:nvPr/>
        </p:nvSpPr>
        <p:spPr>
          <a:xfrm>
            <a:off x="10259840" y="5155964"/>
            <a:ext cx="1732016" cy="753364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ctr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/>
            <a:r>
              <a:rPr lang="en-US" sz="1071" dirty="0">
                <a:ea typeface="楷体" panose="02010609060101010101" pitchFamily="49" charset="-122"/>
              </a:rPr>
              <a:t>通过当前值和目标值之间的实时交互式比较，根据实时数据实现更快、更权威的目标调整</a:t>
            </a:r>
            <a:endParaRPr lang="en-GB" sz="1071" dirty="0">
              <a:ea typeface="楷体" panose="02010609060101010101" pitchFamily="49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AA00A-4D7D-4F96-94CA-568E60FBD48C}"/>
              </a:ext>
            </a:extLst>
          </p:cNvPr>
          <p:cNvSpPr txBox="1">
            <a:spLocks/>
          </p:cNvSpPr>
          <p:nvPr/>
        </p:nvSpPr>
        <p:spPr>
          <a:xfrm>
            <a:off x="10259840" y="1649717"/>
            <a:ext cx="1732016" cy="62275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ctr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/>
            <a:r>
              <a:rPr lang="en-US" sz="1122" dirty="0">
                <a:ea typeface="楷体" panose="02010609060101010101" pitchFamily="49" charset="-122"/>
              </a:rPr>
              <a:t>单击以查看或调查不同时间的实时和历史信息</a:t>
            </a:r>
            <a:endParaRPr lang="en-GB" sz="1122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354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930257"/>
              </p:ext>
            </p:extLst>
          </p:nvPr>
        </p:nvGraphicFramePr>
        <p:xfrm>
          <a:off x="1525892" y="1622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幻灯片" r:id="rId6" imgW="360" imgH="360" progId="TCLayout.ActiveDocument.1">
                  <p:embed/>
                </p:oleObj>
              </mc:Choice>
              <mc:Fallback>
                <p:oleObj name="think-cell 幻灯片" r:id="rId6" imgW="360" imgH="360" progId="TCLayout.ActiveDocument.1">
                  <p:embed/>
                  <p:pic>
                    <p:nvPicPr>
                      <p:cNvPr id="12290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892" y="1622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152427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anchor="ctr" anchorCtr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2449" dirty="0">
              <a:latin typeface="Georgia" panose="02040502050405020303" pitchFamily="18" charset="0"/>
              <a:ea typeface="宋体" panose="02010600030101010101" pitchFamily="2" charset="-122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spAutoFit/>
          </a:bodyPr>
          <a:lstStyle/>
          <a:p>
            <a:pPr marL="437974"/>
            <a:r>
              <a:rPr lang="en-US" altLang="zh-CN" dirty="0" err="1">
                <a:solidFill>
                  <a:schemeClr val="tx1"/>
                </a:solidFill>
              </a:rPr>
              <a:t>使用传感器自动收集和显示设备</a:t>
            </a:r>
            <a:r>
              <a:rPr lang="en-US" altLang="zh-CN" dirty="0">
                <a:solidFill>
                  <a:schemeClr val="tx1"/>
                </a:solidFill>
              </a:rPr>
              <a:t> xx 实时和历史数据</a:t>
            </a:r>
          </a:p>
        </p:txBody>
      </p:sp>
      <p:sp>
        <p:nvSpPr>
          <p:cNvPr id="16" name="副标题 15">
            <a:extLst>
              <a:ext uri="{FF2B5EF4-FFF2-40B4-BE49-F238E27FC236}">
                <a16:creationId xmlns:a16="http://schemas.microsoft.com/office/drawing/2014/main" id="{96AEC4F2-5AF4-4E4D-A581-03B929A17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FE7AB0F2-6436-114E-A42E-2862462C7D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1. On-page tracker"/>
          <p:cNvSpPr>
            <a:spLocks noChangeArrowheads="1"/>
          </p:cNvSpPr>
          <p:nvPr/>
        </p:nvSpPr>
        <p:spPr bwMode="auto">
          <a:xfrm>
            <a:off x="466577" y="77307"/>
            <a:ext cx="220802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800" dirty="0">
                <a:solidFill>
                  <a:schemeClr val="accent6"/>
                </a:solidFill>
                <a:latin typeface="+mn-lt"/>
              </a:rPr>
              <a:t>Dpm</a:t>
            </a:r>
          </a:p>
        </p:txBody>
      </p:sp>
      <p:sp>
        <p:nvSpPr>
          <p:cNvPr id="8" name="5. Source"/>
          <p:cNvSpPr>
            <a:spLocks noChangeArrowheads="1"/>
          </p:cNvSpPr>
          <p:nvPr/>
        </p:nvSpPr>
        <p:spPr bwMode="auto">
          <a:xfrm>
            <a:off x="466577" y="6640436"/>
            <a:ext cx="10155171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b" anchorCtr="0">
            <a:spAutoFit/>
          </a:bodyPr>
          <a:lstStyle>
            <a:lvl1pPr marL="609600" indent="-609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93699" indent="-493699">
              <a:buSzPct val="100000"/>
            </a:pPr>
            <a:r>
              <a:rPr lang="en-US" altLang="zh-CN" sz="800">
                <a:solidFill>
                  <a:schemeClr val="accent6"/>
                </a:solidFill>
                <a:latin typeface="+mn-lt"/>
              </a:rPr>
              <a:t>资料来源：麦肯锡</a:t>
            </a:r>
          </a:p>
        </p:txBody>
      </p:sp>
      <p:sp>
        <p:nvSpPr>
          <p:cNvPr id="12293" name="Text Box 10"/>
          <p:cNvSpPr txBox="1">
            <a:spLocks noChangeArrowheads="1"/>
          </p:cNvSpPr>
          <p:nvPr/>
        </p:nvSpPr>
        <p:spPr bwMode="gray">
          <a:xfrm>
            <a:off x="1796388" y="1261484"/>
            <a:ext cx="2552149" cy="978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472" tIns="73472" rIns="73472" bIns="73472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zh-CN" sz="918" b="1">
              <a:cs typeface="Arial" pitchFamily="34" charset="0"/>
            </a:endParaRPr>
          </a:p>
        </p:txBody>
      </p:sp>
      <p:pic>
        <p:nvPicPr>
          <p:cNvPr id="12298" name="Picture 15" descr="201604141555361087.jpg (568×578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87" y="4940523"/>
            <a:ext cx="1453035" cy="147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cxnSpLocks/>
          </p:cNvCxnSpPr>
          <p:nvPr/>
        </p:nvCxnSpPr>
        <p:spPr>
          <a:xfrm flipH="1" flipV="1">
            <a:off x="2303262" y="4309030"/>
            <a:ext cx="8892" cy="68294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575" y="4441970"/>
            <a:ext cx="1099035" cy="436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472" tIns="73472" rIns="73472" bIns="73472" anchor="ctr">
            <a:sp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918" dirty="0">
                <a:solidFill>
                  <a:srgbClr val="000000"/>
                </a:solidFill>
                <a:ea typeface="楷体" pitchFamily="49" charset="-122"/>
                <a:cs typeface="Arial" panose="020B0604020202020204" pitchFamily="34" charset="0"/>
                <a:sym typeface="楷体" pitchFamily="49" charset="-122"/>
              </a:rPr>
              <a:t>传感器获取设备数据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421" y="2976933"/>
            <a:ext cx="1584643" cy="1161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2301481" y="2078790"/>
            <a:ext cx="8893" cy="85494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/>
          </p:cNvSpPr>
          <p:nvPr/>
        </p:nvSpPr>
        <p:spPr>
          <a:xfrm>
            <a:off x="2411799" y="2039607"/>
            <a:ext cx="1099034" cy="854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472" tIns="73472" rIns="73472" bIns="73472" anchor="ctr">
            <a:noAutofit/>
          </a:bodyPr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918" dirty="0">
                <a:solidFill>
                  <a:srgbClr val="000000"/>
                </a:solidFill>
                <a:ea typeface="楷体" pitchFamily="49" charset="-122"/>
                <a:cs typeface="Arial" panose="020B0604020202020204" pitchFamily="34" charset="0"/>
                <a:sym typeface="楷体" pitchFamily="49" charset="-122"/>
              </a:rPr>
              <a:t>后端处理数据并实时更新 UI 信息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931553" y="1318397"/>
            <a:ext cx="1515282" cy="791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Right Triangle 33"/>
          <p:cNvSpPr/>
          <p:nvPr/>
        </p:nvSpPr>
        <p:spPr>
          <a:xfrm rot="10800000">
            <a:off x="3523312" y="2236753"/>
            <a:ext cx="819888" cy="4119654"/>
          </a:xfrm>
          <a:prstGeom prst="rtTriangle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918">
              <a:ea typeface="宋体" pitchFamily="2" charset="-122"/>
            </a:endParaRPr>
          </a:p>
        </p:txBody>
      </p:sp>
      <p:sp>
        <p:nvSpPr>
          <p:cNvPr id="12306" name="Text Box 10"/>
          <p:cNvSpPr txBox="1">
            <a:spLocks noChangeArrowheads="1"/>
          </p:cNvSpPr>
          <p:nvPr/>
        </p:nvSpPr>
        <p:spPr bwMode="gray">
          <a:xfrm>
            <a:off x="4343199" y="1433546"/>
            <a:ext cx="6610686" cy="49652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472" tIns="73472" rIns="73472" bIns="73472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zh-CN" sz="918" b="1">
              <a:cs typeface="Arial" pitchFamily="34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649507" y="1817168"/>
            <a:ext cx="4347625" cy="2258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649507" y="4235038"/>
            <a:ext cx="4347625" cy="2053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88" y="1369971"/>
            <a:ext cx="1515282" cy="791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TrackerNum 5">
            <a:extLst>
              <a:ext uri="{FF2B5EF4-FFF2-40B4-BE49-F238E27FC236}">
                <a16:creationId xmlns:a16="http://schemas.microsoft.com/office/drawing/2014/main" id="{1E1CFD69-A1E8-454B-B8CF-FE88845CEE1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3619" y="266935"/>
            <a:ext cx="376933" cy="37693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41" b="1" dirty="0">
                <a:solidFill>
                  <a:schemeClr val="bg1"/>
                </a:solidFill>
                <a:latin typeface="+mj-lt"/>
              </a:rPr>
              <a:t>3.1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788B6-53C8-429A-87BA-42DC7788DB50}"/>
              </a:ext>
            </a:extLst>
          </p:cNvPr>
          <p:cNvSpPr txBox="1"/>
          <p:nvPr/>
        </p:nvSpPr>
        <p:spPr>
          <a:xfrm>
            <a:off x="9214512" y="2004662"/>
            <a:ext cx="1726924" cy="893345"/>
          </a:xfrm>
          <a:prstGeom prst="rect">
            <a:avLst/>
          </a:prstGeom>
        </p:spPr>
        <p:txBody>
          <a:bodyPr vert="horz" wrap="square" lIns="93297" tIns="46649" rIns="93297" bIns="46649" rtlCol="0" anchor="ctr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buClr>
                <a:schemeClr val="bg1"/>
              </a:buClr>
            </a:pPr>
            <a:r>
              <a:rPr lang="en-US" sz="918" dirty="0">
                <a:solidFill>
                  <a:schemeClr val="bg1"/>
                </a:solidFill>
                <a:ea typeface="楷体" panose="02010609060101010101" pitchFamily="49" charset="-122"/>
              </a:rPr>
              <a:t>设备效率数据由传感器自动提取以进行后端分析，从而避免手动延迟和错误</a:t>
            </a:r>
          </a:p>
          <a:p>
            <a:pPr lvl="2">
              <a:buClr>
                <a:schemeClr val="bg1"/>
              </a:buClr>
            </a:pPr>
            <a:r>
              <a:rPr lang="en-US" sz="918" dirty="0">
                <a:solidFill>
                  <a:schemeClr val="bg1"/>
                </a:solidFill>
                <a:ea typeface="楷体" panose="02010609060101010101" pitchFamily="49" charset="-122"/>
              </a:rPr>
              <a:t>设备效率分析数据实时上传到 DPM 系统</a:t>
            </a:r>
            <a:endParaRPr lang="en-GB" sz="918" dirty="0">
              <a:solidFill>
                <a:schemeClr val="bg1"/>
              </a:solidFill>
              <a:ea typeface="楷体" panose="0201060906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0BBF6-B424-47D4-BC12-F917D9824D7F}"/>
              </a:ext>
            </a:extLst>
          </p:cNvPr>
          <p:cNvSpPr txBox="1"/>
          <p:nvPr/>
        </p:nvSpPr>
        <p:spPr>
          <a:xfrm>
            <a:off x="9214512" y="4311175"/>
            <a:ext cx="1726924" cy="670711"/>
          </a:xfrm>
          <a:prstGeom prst="rect">
            <a:avLst/>
          </a:prstGeom>
        </p:spPr>
        <p:txBody>
          <a:bodyPr vert="horz" wrap="square" lIns="93297" tIns="46649" rIns="93297" bIns="46649" rtlCol="0" anchor="ctr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>
              <a:buClr>
                <a:schemeClr val="bg1"/>
              </a:buClr>
            </a:pPr>
            <a:r>
              <a:rPr lang="en-US" sz="918" dirty="0">
                <a:solidFill>
                  <a:schemeClr val="bg1"/>
                </a:solidFill>
                <a:ea typeface="楷体" panose="02010609060101010101" pitchFamily="49" charset="-122"/>
              </a:rPr>
              <a:t>优化 OEE 的每个组件，增强目标，对进度进行详细跟踪，并快速定位问题区域</a:t>
            </a:r>
            <a:endParaRPr lang="en-GB" sz="918" dirty="0">
              <a:solidFill>
                <a:schemeClr val="bg1"/>
              </a:solidFill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4046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3569895"/>
              </p:ext>
            </p:extLst>
          </p:nvPr>
        </p:nvGraphicFramePr>
        <p:xfrm>
          <a:off x="1525892" y="1622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幻灯片" r:id="rId6" imgW="360" imgH="360" progId="TCLayout.ActiveDocument.1">
                  <p:embed/>
                </p:oleObj>
              </mc:Choice>
              <mc:Fallback>
                <p:oleObj name="think-cell 幻灯片" r:id="rId6" imgW="360" imgH="360" progId="TCLayout.ActiveDocument.1">
                  <p:embed/>
                  <p:pic>
                    <p:nvPicPr>
                      <p:cNvPr id="13314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892" y="1622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152427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anchor="ctr" anchorCtr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2449" dirty="0">
              <a:latin typeface="Georgia" panose="02040502050405020303" pitchFamily="18" charset="0"/>
              <a:ea typeface="宋体" panose="02010600030101010101" pitchFamily="2" charset="-122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spAutoFit/>
          </a:bodyPr>
          <a:lstStyle/>
          <a:p>
            <a:pPr marL="437974"/>
            <a:r>
              <a:rPr lang="en-US" altLang="zh-CN" dirty="0"/>
              <a:t>操作员的历史表现和直接工作状态一目了然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B9282F0-F095-A64D-B550-33CBA7968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FBAA6CF-765C-AD41-9845-45BA2CD31C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7" name="Picture 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03" y="3926152"/>
            <a:ext cx="5060596" cy="2381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606203" y="1448911"/>
            <a:ext cx="5060596" cy="2163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TrackerNum 4">
            <a:extLst>
              <a:ext uri="{FF2B5EF4-FFF2-40B4-BE49-F238E27FC236}">
                <a16:creationId xmlns:a16="http://schemas.microsoft.com/office/drawing/2014/main" id="{33D5B346-7B6F-4809-A353-051AA723500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3619" y="266935"/>
            <a:ext cx="376933" cy="37693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41" b="1" dirty="0">
                <a:solidFill>
                  <a:schemeClr val="bg1"/>
                </a:solidFill>
                <a:latin typeface="+mj-lt"/>
              </a:rPr>
              <a:t>3.2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A544C371-DD65-4AB7-AC47-3AE50DCE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77" y="77307"/>
            <a:ext cx="220802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800" dirty="0">
                <a:solidFill>
                  <a:schemeClr val="accent6"/>
                </a:solidFill>
                <a:latin typeface="+mn-lt"/>
              </a:rPr>
              <a:t>Dpm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5A2362-80EC-4CF1-B9E5-C9D7E05F87E0}"/>
              </a:ext>
            </a:extLst>
          </p:cNvPr>
          <p:cNvCxnSpPr>
            <a:cxnSpLocks/>
          </p:cNvCxnSpPr>
          <p:nvPr/>
        </p:nvCxnSpPr>
        <p:spPr>
          <a:xfrm flipH="1">
            <a:off x="6468461" y="1846672"/>
            <a:ext cx="610211" cy="0"/>
          </a:xfrm>
          <a:prstGeom prst="lin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F91929-D969-43CE-8706-E9ACB84005F0}"/>
              </a:ext>
            </a:extLst>
          </p:cNvPr>
          <p:cNvCxnSpPr>
            <a:cxnSpLocks/>
          </p:cNvCxnSpPr>
          <p:nvPr/>
        </p:nvCxnSpPr>
        <p:spPr>
          <a:xfrm flipH="1">
            <a:off x="6468461" y="4760512"/>
            <a:ext cx="610211" cy="0"/>
          </a:xfrm>
          <a:prstGeom prst="lin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AA445E-AF49-4C52-B145-EF09F3E4217D}"/>
              </a:ext>
            </a:extLst>
          </p:cNvPr>
          <p:cNvSpPr txBox="1"/>
          <p:nvPr/>
        </p:nvSpPr>
        <p:spPr>
          <a:xfrm>
            <a:off x="7028639" y="1402581"/>
            <a:ext cx="3104225" cy="94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ctr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/>
            <a:r>
              <a:rPr lang="en-US" sz="1224" dirty="0">
                <a:ea typeface="楷体" panose="02010609060101010101" pitchFamily="49" charset="-122"/>
              </a:rPr>
              <a:t>自动生成员工绩效排名，并每周/每月/每季度灵活调整</a:t>
            </a:r>
          </a:p>
          <a:p>
            <a:pPr lvl="2"/>
            <a:r>
              <a:rPr lang="en-US" sz="1224" dirty="0">
                <a:ea typeface="楷体" panose="02010609060101010101" pitchFamily="49" charset="-122"/>
              </a:rPr>
              <a:t>根据历史数据计算每个员工的通过率、在职率和其他关键指标数据</a:t>
            </a:r>
            <a:endParaRPr lang="en-GB" sz="1224" dirty="0">
              <a:ea typeface="楷体" panose="02010609060101010101" pitchFamily="49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4FA25-C3C8-4EAA-B136-9E1BA331B5EA}"/>
              </a:ext>
            </a:extLst>
          </p:cNvPr>
          <p:cNvSpPr txBox="1"/>
          <p:nvPr/>
        </p:nvSpPr>
        <p:spPr>
          <a:xfrm>
            <a:off x="7028639" y="4417752"/>
            <a:ext cx="3104225" cy="67084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ctr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/>
            <a:r>
              <a:rPr lang="en-US" sz="1224" dirty="0">
                <a:ea typeface="楷体" panose="02010609060101010101" pitchFamily="49" charset="-122"/>
              </a:rPr>
              <a:t>随时随地监控多个平台的实时工作状态，并检查每个工作岗位上值班人员的值班/离职情况</a:t>
            </a:r>
            <a:endParaRPr lang="en-GB" sz="1224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74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0998095"/>
              </p:ext>
            </p:extLst>
          </p:nvPr>
        </p:nvGraphicFramePr>
        <p:xfrm>
          <a:off x="1525892" y="1622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幻灯片" r:id="rId6" imgW="360" imgH="360" progId="TCLayout.ActiveDocument.1">
                  <p:embed/>
                </p:oleObj>
              </mc:Choice>
              <mc:Fallback>
                <p:oleObj name="think-cell 幻灯片" r:id="rId6" imgW="360" imgH="360" progId="TCLayout.ActiveDocument.1">
                  <p:embed/>
                  <p:pic>
                    <p:nvPicPr>
                      <p:cNvPr id="14338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892" y="1622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152427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anchor="ctr" anchorCtr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2449" dirty="0">
              <a:latin typeface="Georgia" panose="02040502050405020303" pitchFamily="18" charset="0"/>
              <a:ea typeface="宋体" panose="02010600030101010101" pitchFamily="2" charset="-122"/>
              <a:sym typeface="Georgia" panose="02040502050405020303" pitchFamily="18" charset="0"/>
            </a:endParaRPr>
          </a:p>
        </p:txBody>
      </p:sp>
      <p:sp>
        <p:nvSpPr>
          <p:cNvPr id="14341" name="Title 1"/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spAutoFit/>
          </a:bodyPr>
          <a:lstStyle/>
          <a:p>
            <a:pPr marL="437974"/>
            <a:r>
              <a:rPr lang="en-US" altLang="zh-CN" dirty="0"/>
              <a:t>监控生产过程并实时检测问题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7A68F04-13D8-2546-8145-4304DFA83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BE90436-32E5-D64D-B254-115E8A0338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1. On-page tracker"/>
          <p:cNvSpPr>
            <a:spLocks noChangeArrowheads="1"/>
          </p:cNvSpPr>
          <p:nvPr/>
        </p:nvSpPr>
        <p:spPr bwMode="auto">
          <a:xfrm>
            <a:off x="466577" y="77307"/>
            <a:ext cx="220802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800">
                <a:solidFill>
                  <a:schemeClr val="accent6"/>
                </a:solidFill>
                <a:latin typeface="+mn-lt"/>
              </a:rPr>
              <a:t>Dpm</a:t>
            </a:r>
          </a:p>
        </p:txBody>
      </p:sp>
      <p:sp>
        <p:nvSpPr>
          <p:cNvPr id="8" name="5. Source"/>
          <p:cNvSpPr>
            <a:spLocks noChangeArrowheads="1"/>
          </p:cNvSpPr>
          <p:nvPr/>
        </p:nvSpPr>
        <p:spPr bwMode="auto">
          <a:xfrm>
            <a:off x="162074" y="6640436"/>
            <a:ext cx="10155171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b" anchorCtr="0">
            <a:spAutoFit/>
          </a:bodyPr>
          <a:lstStyle>
            <a:lvl1pPr marL="609600" indent="-609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93699" indent="-493699">
              <a:buSzPct val="100000"/>
            </a:pPr>
            <a:r>
              <a:rPr lang="en-US" altLang="zh-CN" sz="800">
                <a:solidFill>
                  <a:schemeClr val="accent6"/>
                </a:solidFill>
                <a:latin typeface="+mn-lt"/>
              </a:rPr>
              <a:t>资料来源：麦肯锡</a:t>
            </a:r>
          </a:p>
        </p:txBody>
      </p:sp>
      <p:pic>
        <p:nvPicPr>
          <p:cNvPr id="16" name="Picture 15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66577" y="1233238"/>
            <a:ext cx="9347008" cy="4833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TrackerNum 3">
            <a:extLst>
              <a:ext uri="{FF2B5EF4-FFF2-40B4-BE49-F238E27FC236}">
                <a16:creationId xmlns:a16="http://schemas.microsoft.com/office/drawing/2014/main" id="{8295DF6A-B38D-4688-9CC6-E53569A795C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3619" y="266935"/>
            <a:ext cx="376933" cy="37693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41" b="1" dirty="0">
                <a:solidFill>
                  <a:schemeClr val="bg1"/>
                </a:solidFill>
                <a:latin typeface="+mj-lt"/>
              </a:rPr>
              <a:t>3.3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5EA48A-40A8-4BC3-B0E1-F8ADE7C53913}"/>
              </a:ext>
            </a:extLst>
          </p:cNvPr>
          <p:cNvSpPr/>
          <p:nvPr/>
        </p:nvSpPr>
        <p:spPr>
          <a:xfrm rot="16200000" flipH="1" flipV="1">
            <a:off x="5755698" y="-2162701"/>
            <a:ext cx="265938" cy="8820826"/>
          </a:xfrm>
          <a:custGeom>
            <a:avLst/>
            <a:gdLst>
              <a:gd name="connsiteX0" fmla="*/ 0 w 1137920"/>
              <a:gd name="connsiteY0" fmla="*/ 0 h 907627"/>
              <a:gd name="connsiteX1" fmla="*/ 0 w 1137920"/>
              <a:gd name="connsiteY1" fmla="*/ 907627 h 907627"/>
              <a:gd name="connsiteX2" fmla="*/ 1137920 w 1137920"/>
              <a:gd name="connsiteY2" fmla="*/ 907627 h 90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920" h="907627">
                <a:moveTo>
                  <a:pt x="0" y="0"/>
                </a:moveTo>
                <a:lnTo>
                  <a:pt x="0" y="907627"/>
                </a:lnTo>
                <a:lnTo>
                  <a:pt x="1137920" y="907627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endParaRPr lang="en-GB" sz="1224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E9858-4BF9-43A3-92C9-49F807D074B3}"/>
              </a:ext>
            </a:extLst>
          </p:cNvPr>
          <p:cNvSpPr txBox="1"/>
          <p:nvPr/>
        </p:nvSpPr>
        <p:spPr>
          <a:xfrm>
            <a:off x="10108912" y="2183087"/>
            <a:ext cx="1786312" cy="194356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ctr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pPr lvl="2"/>
            <a:r>
              <a:rPr lang="en-US" sz="1224" dirty="0">
                <a:ea typeface="楷体" panose="02010609060101010101" pitchFamily="49" charset="-122"/>
              </a:rPr>
              <a:t>全面扫描实时生产情况，即时更新设备、产量、合格率、库存等关键指标数据</a:t>
            </a:r>
          </a:p>
          <a:p>
            <a:pPr lvl="2"/>
            <a:r>
              <a:rPr lang="en-US" sz="1224" dirty="0">
                <a:ea typeface="楷体" panose="02010609060101010101" pitchFamily="49" charset="-122"/>
              </a:rPr>
              <a:t>红灯警告不符合标准，以便及时发现问题</a:t>
            </a:r>
          </a:p>
          <a:p>
            <a:pPr lvl="2"/>
            <a:r>
              <a:rPr lang="en-US" sz="1224" dirty="0">
                <a:ea typeface="楷体" panose="02010609060101010101" pitchFamily="49" charset="-122"/>
              </a:rPr>
              <a:t>实现对各种多媒体平台随时随地指标的监控</a:t>
            </a:r>
            <a:endParaRPr lang="en-GB" sz="1224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901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0468250"/>
              </p:ext>
            </p:extLst>
          </p:nvPr>
        </p:nvGraphicFramePr>
        <p:xfrm>
          <a:off x="1524270" y="1"/>
          <a:ext cx="16197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幻灯片" r:id="rId6" imgW="360" imgH="360" progId="TCLayout.ActiveDocument.1">
                  <p:embed/>
                </p:oleObj>
              </mc:Choice>
              <mc:Fallback>
                <p:oleObj name="think-cell 幻灯片" r:id="rId6" imgW="360" imgH="360" progId="TCLayout.ActiveDocument.1">
                  <p:embed/>
                  <p:pic>
                    <p:nvPicPr>
                      <p:cNvPr id="15362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270" y="1"/>
                        <a:ext cx="161974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152427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anchor="ctr" anchorCtr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2449" dirty="0">
              <a:latin typeface="Georgia" panose="02040502050405020303" pitchFamily="18" charset="0"/>
              <a:ea typeface="宋体" panose="02010600030101010101" pitchFamily="2" charset="-122"/>
              <a:sym typeface="Georgia" panose="02040502050405020303" pitchFamily="18" charset="0"/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554736" y="172212"/>
            <a:ext cx="11082528" cy="76944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/>
          <a:p>
            <a:pPr marL="437974"/>
            <a:r>
              <a:rPr lang="en-US" altLang="zh-CN" dirty="0"/>
              <a:t>自动解决问题和升级问题，并通过多层次的绩效对话帮助识别问题、跟踪解决问题、实施流程措施和确认解决方案的影响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5740C01-B2A7-C74D-B8E1-E2DB0B650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A8E742-34D4-2741-A713-2A8AAC8EE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1. On-page tracker"/>
          <p:cNvSpPr>
            <a:spLocks noChangeArrowheads="1"/>
          </p:cNvSpPr>
          <p:nvPr/>
        </p:nvSpPr>
        <p:spPr bwMode="auto">
          <a:xfrm>
            <a:off x="466577" y="77307"/>
            <a:ext cx="220802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800">
                <a:solidFill>
                  <a:schemeClr val="accent6"/>
                </a:solidFill>
                <a:latin typeface="+mn-lt"/>
              </a:rPr>
              <a:t>Dpm</a:t>
            </a:r>
          </a:p>
        </p:txBody>
      </p:sp>
      <p:sp>
        <p:nvSpPr>
          <p:cNvPr id="20" name="5. Source"/>
          <p:cNvSpPr>
            <a:spLocks noChangeArrowheads="1"/>
          </p:cNvSpPr>
          <p:nvPr/>
        </p:nvSpPr>
        <p:spPr bwMode="auto">
          <a:xfrm>
            <a:off x="162074" y="6640436"/>
            <a:ext cx="10155171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>
            <a:lvl1pPr marL="609600" indent="-609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93699" indent="-493699">
              <a:buSzPct val="100000"/>
            </a:pPr>
            <a:r>
              <a:rPr lang="en-US" altLang="zh-CN" sz="800">
                <a:solidFill>
                  <a:schemeClr val="accent6"/>
                </a:solidFill>
                <a:latin typeface="+mn-lt"/>
              </a:rPr>
              <a:t>资料来源：麦肯锡分析</a:t>
            </a:r>
          </a:p>
        </p:txBody>
      </p:sp>
      <p:pic>
        <p:nvPicPr>
          <p:cNvPr id="18" name="Picture 5"/>
          <p:cNvPicPr>
            <a:picLocks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72517" y="1524183"/>
            <a:ext cx="8341686" cy="2923639"/>
          </a:xfrm>
          <a:prstGeom prst="rect">
            <a:avLst/>
          </a:prstGeom>
          <a:noFill/>
          <a:ln>
            <a:noFill/>
          </a:ln>
          <a:effectLst>
            <a:outerShdw blurRad="317500" dist="127000" dir="2700000" algn="tl" rotWithShape="0">
              <a:schemeClr val="accent6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reeform 30"/>
          <p:cNvSpPr/>
          <p:nvPr/>
        </p:nvSpPr>
        <p:spPr>
          <a:xfrm>
            <a:off x="2575485" y="1755506"/>
            <a:ext cx="0" cy="3166221"/>
          </a:xfrm>
          <a:custGeom>
            <a:avLst/>
            <a:gdLst>
              <a:gd name="connsiteX0" fmla="*/ 0 w 0"/>
              <a:gd name="connsiteY0" fmla="*/ 1562100 h 1562100"/>
              <a:gd name="connsiteX1" fmla="*/ 0 w 0"/>
              <a:gd name="connsiteY1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2100">
                <a:moveTo>
                  <a:pt x="0" y="156210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accent6"/>
            </a:solidFill>
            <a:tailEnd type="oval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1632">
              <a:solidFill>
                <a:srgbClr val="FFFFFF"/>
              </a:solidFill>
              <a:ea typeface="宋体" pitchFamily="2" charset="-122"/>
            </a:endParaRPr>
          </a:p>
        </p:txBody>
      </p:sp>
      <p:cxnSp>
        <p:nvCxnSpPr>
          <p:cNvPr id="7" name="Elbow Connector 6"/>
          <p:cNvCxnSpPr/>
          <p:nvPr/>
        </p:nvCxnSpPr>
        <p:spPr>
          <a:xfrm rot="16200000" flipV="1">
            <a:off x="2192415" y="3070228"/>
            <a:ext cx="2389124" cy="1315233"/>
          </a:xfrm>
          <a:prstGeom prst="bentConnector3">
            <a:avLst/>
          </a:prstGeom>
          <a:ln w="9525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flipH="1">
            <a:off x="5398700" y="3913304"/>
            <a:ext cx="0" cy="1008423"/>
          </a:xfrm>
          <a:custGeom>
            <a:avLst/>
            <a:gdLst>
              <a:gd name="connsiteX0" fmla="*/ 0 w 0"/>
              <a:gd name="connsiteY0" fmla="*/ 1562100 h 1562100"/>
              <a:gd name="connsiteX1" fmla="*/ 0 w 0"/>
              <a:gd name="connsiteY1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2100">
                <a:moveTo>
                  <a:pt x="0" y="156210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accent6"/>
            </a:solidFill>
            <a:tailEnd type="oval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1632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646906" y="3106673"/>
            <a:ext cx="1788198" cy="1797917"/>
          </a:xfrm>
          <a:custGeom>
            <a:avLst/>
            <a:gdLst>
              <a:gd name="connsiteX0" fmla="*/ 0 w 1752600"/>
              <a:gd name="connsiteY0" fmla="*/ 1762125 h 1762125"/>
              <a:gd name="connsiteX1" fmla="*/ 0 w 1752600"/>
              <a:gd name="connsiteY1" fmla="*/ 0 h 1762125"/>
              <a:gd name="connsiteX2" fmla="*/ 1752600 w 1752600"/>
              <a:gd name="connsiteY2" fmla="*/ 0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600" h="1762125">
                <a:moveTo>
                  <a:pt x="0" y="1762125"/>
                </a:moveTo>
                <a:lnTo>
                  <a:pt x="0" y="0"/>
                </a:lnTo>
                <a:lnTo>
                  <a:pt x="1752600" y="0"/>
                </a:lnTo>
              </a:path>
            </a:pathLst>
          </a:custGeom>
          <a:noFill/>
          <a:ln w="9525">
            <a:solidFill>
              <a:schemeClr val="accent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37"/>
          </a:p>
        </p:txBody>
      </p:sp>
      <p:sp>
        <p:nvSpPr>
          <p:cNvPr id="33" name="Freeform 32"/>
          <p:cNvSpPr/>
          <p:nvPr/>
        </p:nvSpPr>
        <p:spPr>
          <a:xfrm flipH="1">
            <a:off x="9548486" y="2458825"/>
            <a:ext cx="0" cy="2462903"/>
          </a:xfrm>
          <a:custGeom>
            <a:avLst/>
            <a:gdLst>
              <a:gd name="connsiteX0" fmla="*/ 0 w 0"/>
              <a:gd name="connsiteY0" fmla="*/ 1562100 h 1562100"/>
              <a:gd name="connsiteX1" fmla="*/ 0 w 0"/>
              <a:gd name="connsiteY1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2100">
                <a:moveTo>
                  <a:pt x="0" y="156210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accent6"/>
            </a:solidFill>
            <a:tailEnd type="oval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1632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3" name="TitleTrackerNum 3">
            <a:extLst>
              <a:ext uri="{FF2B5EF4-FFF2-40B4-BE49-F238E27FC236}">
                <a16:creationId xmlns:a16="http://schemas.microsoft.com/office/drawing/2014/main" id="{E84927D1-B29A-4028-857E-7CFF25F69F7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3619" y="266935"/>
            <a:ext cx="376933" cy="37693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41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8395C24C-33C2-49DC-A901-652450EBD749}"/>
              </a:ext>
            </a:extLst>
          </p:cNvPr>
          <p:cNvSpPr>
            <a:spLocks/>
          </p:cNvSpPr>
          <p:nvPr/>
        </p:nvSpPr>
        <p:spPr bwMode="auto">
          <a:xfrm>
            <a:off x="1790617" y="4671884"/>
            <a:ext cx="1317055" cy="165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lIns="73472" tIns="73472" rIns="73472" bIns="73472"/>
          <a:lstStyle>
            <a:lvl1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1071" dirty="0">
                <a:latin typeface="KaiTi" panose="02010609060101010101" pitchFamily="49" charset="-122"/>
                <a:ea typeface="KaiTi" panose="02010609060101010101" pitchFamily="49" charset="-122"/>
              </a:rPr>
              <a:t>当值班人员无法解决问题时，自动上报问题列表</a:t>
            </a:r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F9834BF7-79A5-474A-9836-64F60C9B2C0B}"/>
              </a:ext>
            </a:extLst>
          </p:cNvPr>
          <p:cNvSpPr>
            <a:spLocks/>
          </p:cNvSpPr>
          <p:nvPr/>
        </p:nvSpPr>
        <p:spPr bwMode="auto">
          <a:xfrm>
            <a:off x="4971103" y="4671884"/>
            <a:ext cx="1676408" cy="165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lIns="73472" tIns="73472" rIns="73472" bIns="73472"/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>
              <a:buSzPct val="100000"/>
            </a:pPr>
            <a:r>
              <a:rPr lang="en-US" altLang="zh-CN" sz="1071">
                <a:latin typeface="KaiTi" panose="02010609060101010101" pitchFamily="49" charset="-122"/>
                <a:ea typeface="KaiTi" panose="02010609060101010101" pitchFamily="49" charset="-122"/>
                <a:cs typeface="Arial" pitchFamily="34" charset="0"/>
              </a:rPr>
              <a:t>自动生成问题汇总图，使经理（例如车间主任）能够帮助一线员工解决问题 </a:t>
            </a:r>
          </a:p>
        </p:txBody>
      </p:sp>
      <p:sp>
        <p:nvSpPr>
          <p:cNvPr id="25" name="AutoShape 10">
            <a:extLst>
              <a:ext uri="{FF2B5EF4-FFF2-40B4-BE49-F238E27FC236}">
                <a16:creationId xmlns:a16="http://schemas.microsoft.com/office/drawing/2014/main" id="{2E3F1E4E-4F72-40F4-8AE0-E57CFB308F7B}"/>
              </a:ext>
            </a:extLst>
          </p:cNvPr>
          <p:cNvSpPr>
            <a:spLocks/>
          </p:cNvSpPr>
          <p:nvPr/>
        </p:nvSpPr>
        <p:spPr bwMode="auto">
          <a:xfrm>
            <a:off x="6731019" y="4671884"/>
            <a:ext cx="1813958" cy="165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lIns="73472" tIns="73472" rIns="73472" bIns="73472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1071" dirty="0">
                <a:latin typeface="KaiTi" panose="02010609060101010101" pitchFamily="49" charset="-122"/>
                <a:ea typeface="KaiTi" panose="02010609060101010101" pitchFamily="49" charset="-122"/>
              </a:rPr>
              <a:t>当责任人无法在指定时间内解决问题或未能解决问题时，问题将自动上报主管，以进行后续跟进。</a:t>
            </a:r>
          </a:p>
        </p:txBody>
      </p:sp>
      <p:sp>
        <p:nvSpPr>
          <p:cNvPr id="26" name="AutoShape 6">
            <a:extLst>
              <a:ext uri="{FF2B5EF4-FFF2-40B4-BE49-F238E27FC236}">
                <a16:creationId xmlns:a16="http://schemas.microsoft.com/office/drawing/2014/main" id="{06C3DA07-9F10-40EE-B5A3-65F4D84948D5}"/>
              </a:ext>
            </a:extLst>
          </p:cNvPr>
          <p:cNvSpPr>
            <a:spLocks/>
          </p:cNvSpPr>
          <p:nvPr/>
        </p:nvSpPr>
        <p:spPr bwMode="auto">
          <a:xfrm>
            <a:off x="3205581" y="4671884"/>
            <a:ext cx="1676408" cy="165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lIns="73472" tIns="73472" rIns="73472" bIns="73472"/>
          <a:lstStyle>
            <a:lvl1pPr marL="342900" indent="-3429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>
              <a:buSzPct val="100000"/>
            </a:pPr>
            <a:r>
              <a:rPr lang="en-US" altLang="zh-CN" sz="1071" dirty="0">
                <a:latin typeface="KaiTi" panose="02010609060101010101" pitchFamily="49" charset="-122"/>
                <a:ea typeface="KaiTi" panose="02010609060101010101" pitchFamily="49" charset="-122"/>
                <a:cs typeface="Arial" pitchFamily="34" charset="0"/>
                <a:sym typeface="Arial" pitchFamily="34" charset="0"/>
              </a:rPr>
              <a:t>自动生成问题项目，并分配未按计划完成的项目的严重程度、自动报警、监督、视觉反馈</a:t>
            </a:r>
          </a:p>
        </p:txBody>
      </p:sp>
      <p:sp>
        <p:nvSpPr>
          <p:cNvPr id="27" name="AutoShape 10">
            <a:extLst>
              <a:ext uri="{FF2B5EF4-FFF2-40B4-BE49-F238E27FC236}">
                <a16:creationId xmlns:a16="http://schemas.microsoft.com/office/drawing/2014/main" id="{EDD38673-8C35-4E14-BDC1-EEC51427AB4F}"/>
              </a:ext>
            </a:extLst>
          </p:cNvPr>
          <p:cNvSpPr>
            <a:spLocks/>
          </p:cNvSpPr>
          <p:nvPr/>
        </p:nvSpPr>
        <p:spPr bwMode="auto">
          <a:xfrm>
            <a:off x="8628487" y="4671884"/>
            <a:ext cx="1676408" cy="165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lIns="73472" tIns="73472" rIns="73472" bIns="73472"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58738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buSzPct val="100000"/>
            </a:pPr>
            <a:r>
              <a:rPr lang="en-US" altLang="zh-CN" sz="1071" dirty="0">
                <a:latin typeface="KaiTi" panose="02010609060101010101" pitchFamily="49" charset="-122"/>
                <a:ea typeface="KaiTi" panose="02010609060101010101" pitchFamily="49" charset="-122"/>
                <a:sym typeface="Arial" pitchFamily="34" charset="0"/>
              </a:rPr>
              <a:t>专家库/历史知识库首先提供解决方案，并允许随时随地查看解决方案的历史记录</a:t>
            </a:r>
          </a:p>
        </p:txBody>
      </p:sp>
    </p:spTree>
    <p:extLst>
      <p:ext uri="{BB962C8B-B14F-4D97-AF65-F5344CB8AC3E}">
        <p14:creationId xmlns:p14="http://schemas.microsoft.com/office/powerpoint/2010/main" val="2512602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3821221"/>
              </p:ext>
            </p:extLst>
          </p:nvPr>
        </p:nvGraphicFramePr>
        <p:xfrm>
          <a:off x="1525892" y="1622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幻灯片" r:id="rId6" imgW="360" imgH="360" progId="TCLayout.ActiveDocument.1">
                  <p:embed/>
                </p:oleObj>
              </mc:Choice>
              <mc:Fallback>
                <p:oleObj name="think-cell 幻灯片" r:id="rId6" imgW="360" imgH="360" progId="TCLayout.ActiveDocument.1">
                  <p:embed/>
                  <p:pic>
                    <p:nvPicPr>
                      <p:cNvPr id="16386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892" y="1622"/>
                        <a:ext cx="1619" cy="1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152427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anchor="ctr" anchorCtr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2449" dirty="0">
              <a:latin typeface="Georgia" panose="02040502050405020303" pitchFamily="18" charset="0"/>
              <a:ea typeface="宋体" panose="02010600030101010101" pitchFamily="2" charset="-122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6389" name="Title 1"/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spAutoFit/>
          </a:bodyPr>
          <a:lstStyle/>
          <a:p>
            <a:pPr marL="437974"/>
            <a:r>
              <a:rPr lang="en-US" altLang="zh-CN" dirty="0"/>
              <a:t>使用多维和实时数据分析问题并识别根本问题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944D9B83-3D42-C144-96AB-6562E2BFA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C32A32-2A4C-CF4C-845B-8BF31E2151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1. On-page tracker"/>
          <p:cNvSpPr>
            <a:spLocks noChangeArrowheads="1"/>
          </p:cNvSpPr>
          <p:nvPr/>
        </p:nvSpPr>
        <p:spPr bwMode="auto">
          <a:xfrm>
            <a:off x="466577" y="77307"/>
            <a:ext cx="15388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</a:pPr>
            <a:r>
              <a:rPr lang="en-US" altLang="zh-CN" sz="800">
                <a:solidFill>
                  <a:schemeClr val="accent6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Dpm</a:t>
            </a:r>
          </a:p>
        </p:txBody>
      </p:sp>
      <p:sp>
        <p:nvSpPr>
          <p:cNvPr id="8" name="5. Source"/>
          <p:cNvSpPr>
            <a:spLocks noChangeArrowheads="1"/>
          </p:cNvSpPr>
          <p:nvPr/>
        </p:nvSpPr>
        <p:spPr bwMode="auto">
          <a:xfrm>
            <a:off x="162074" y="6640436"/>
            <a:ext cx="10155171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b" anchorCtr="0">
            <a:spAutoFit/>
          </a:bodyPr>
          <a:lstStyle>
            <a:lvl1pPr marL="609600" indent="-609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93699" indent="-493699">
              <a:buSzPct val="100000"/>
            </a:pPr>
            <a:r>
              <a:rPr lang="en-US" altLang="zh-CN" sz="800">
                <a:solidFill>
                  <a:schemeClr val="accent6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资料来源：麦肯锡</a:t>
            </a:r>
          </a:p>
        </p:txBody>
      </p:sp>
      <p:sp>
        <p:nvSpPr>
          <p:cNvPr id="2" name="TitleTrackerNum 3">
            <a:extLst>
              <a:ext uri="{FF2B5EF4-FFF2-40B4-BE49-F238E27FC236}">
                <a16:creationId xmlns:a16="http://schemas.microsoft.com/office/drawing/2014/main" id="{34A2775B-120F-468E-B700-2AE2BD4611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3619" y="266935"/>
            <a:ext cx="376933" cy="37693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41" b="1">
                <a:solidFill>
                  <a:schemeClr val="bg1"/>
                </a:solidFill>
                <a:latin typeface="+mj-lt"/>
              </a:rPr>
              <a:t>5</a:t>
            </a:r>
            <a:endParaRPr lang="en-GB" sz="2041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Picture 2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66577" y="1569535"/>
            <a:ext cx="9347008" cy="4833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3F488-A117-44AB-89A2-DB91F110B679}"/>
              </a:ext>
            </a:extLst>
          </p:cNvPr>
          <p:cNvSpPr txBox="1">
            <a:spLocks/>
          </p:cNvSpPr>
          <p:nvPr/>
        </p:nvSpPr>
        <p:spPr>
          <a:xfrm>
            <a:off x="466577" y="1266682"/>
            <a:ext cx="9347008" cy="18841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r>
              <a:rPr lang="en-US" sz="1224" dirty="0">
                <a:solidFill>
                  <a:schemeClr val="accent4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示例：高客户投诉率的鱼骨图分析</a:t>
            </a:r>
            <a:endParaRPr lang="en-GB" sz="1224" dirty="0">
              <a:solidFill>
                <a:schemeClr val="accent4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 rot="5400000" flipH="1" flipV="1">
            <a:off x="6271826" y="-1658535"/>
            <a:ext cx="145162" cy="7816041"/>
          </a:xfrm>
          <a:custGeom>
            <a:avLst/>
            <a:gdLst>
              <a:gd name="connsiteX0" fmla="*/ 0 w 1752600"/>
              <a:gd name="connsiteY0" fmla="*/ 1762125 h 1762125"/>
              <a:gd name="connsiteX1" fmla="*/ 0 w 1752600"/>
              <a:gd name="connsiteY1" fmla="*/ 0 h 1762125"/>
              <a:gd name="connsiteX2" fmla="*/ 1752600 w 1752600"/>
              <a:gd name="connsiteY2" fmla="*/ 0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600" h="1762125">
                <a:moveTo>
                  <a:pt x="0" y="1762125"/>
                </a:moveTo>
                <a:lnTo>
                  <a:pt x="0" y="0"/>
                </a:lnTo>
                <a:lnTo>
                  <a:pt x="1752600" y="0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1837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45C8F6A-8B18-44AF-9A46-FEF6628191AC}"/>
              </a:ext>
            </a:extLst>
          </p:cNvPr>
          <p:cNvSpPr/>
          <p:nvPr/>
        </p:nvSpPr>
        <p:spPr>
          <a:xfrm>
            <a:off x="4679092" y="3131115"/>
            <a:ext cx="5668517" cy="1053128"/>
          </a:xfrm>
          <a:custGeom>
            <a:avLst/>
            <a:gdLst>
              <a:gd name="connsiteX0" fmla="*/ 0 w 5555672"/>
              <a:gd name="connsiteY0" fmla="*/ 0 h 1032163"/>
              <a:gd name="connsiteX1" fmla="*/ 5250872 w 5555672"/>
              <a:gd name="connsiteY1" fmla="*/ 0 h 1032163"/>
              <a:gd name="connsiteX2" fmla="*/ 5250872 w 5555672"/>
              <a:gd name="connsiteY2" fmla="*/ 1032163 h 1032163"/>
              <a:gd name="connsiteX3" fmla="*/ 5555672 w 5555672"/>
              <a:gd name="connsiteY3" fmla="*/ 1032163 h 103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72" h="1032163">
                <a:moveTo>
                  <a:pt x="0" y="0"/>
                </a:moveTo>
                <a:lnTo>
                  <a:pt x="5250872" y="0"/>
                </a:lnTo>
                <a:lnTo>
                  <a:pt x="5250872" y="1032163"/>
                </a:lnTo>
                <a:lnTo>
                  <a:pt x="5555672" y="1032163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 sz="1837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B2699D-53D7-4004-84DF-5E1C83E06954}"/>
              </a:ext>
            </a:extLst>
          </p:cNvPr>
          <p:cNvSpPr/>
          <p:nvPr/>
        </p:nvSpPr>
        <p:spPr>
          <a:xfrm>
            <a:off x="4679092" y="3958480"/>
            <a:ext cx="5569566" cy="1625223"/>
          </a:xfrm>
          <a:custGeom>
            <a:avLst/>
            <a:gdLst>
              <a:gd name="connsiteX0" fmla="*/ 0 w 5555672"/>
              <a:gd name="connsiteY0" fmla="*/ 0 h 1032163"/>
              <a:gd name="connsiteX1" fmla="*/ 5250872 w 5555672"/>
              <a:gd name="connsiteY1" fmla="*/ 0 h 1032163"/>
              <a:gd name="connsiteX2" fmla="*/ 5250872 w 5555672"/>
              <a:gd name="connsiteY2" fmla="*/ 1032163 h 1032163"/>
              <a:gd name="connsiteX3" fmla="*/ 5555672 w 5555672"/>
              <a:gd name="connsiteY3" fmla="*/ 1032163 h 103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72" h="1032163">
                <a:moveTo>
                  <a:pt x="0" y="0"/>
                </a:moveTo>
                <a:lnTo>
                  <a:pt x="5250872" y="0"/>
                </a:lnTo>
                <a:lnTo>
                  <a:pt x="5250872" y="1032163"/>
                </a:lnTo>
                <a:lnTo>
                  <a:pt x="5555672" y="1032163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 sz="1837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448EC-6C56-4462-B104-3EDD5D61CC82}"/>
              </a:ext>
            </a:extLst>
          </p:cNvPr>
          <p:cNvSpPr txBox="1">
            <a:spLocks/>
          </p:cNvSpPr>
          <p:nvPr/>
        </p:nvSpPr>
        <p:spPr>
          <a:xfrm>
            <a:off x="10173252" y="1608253"/>
            <a:ext cx="1789764" cy="93488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r>
              <a:rPr lang="en-US" sz="1071" b="0" dirty="0">
                <a:latin typeface="KaiTi" panose="02010609060101010101" pitchFamily="49" charset="-122"/>
                <a:ea typeface="KaiTi" panose="02010609060101010101" pitchFamily="49" charset="-122"/>
              </a:rPr>
              <a:t>问题分析和解决分为五个维度：问题描述、问题分解、根本原因分析、改进计划以及结果跟踪和状态，以便于进入和持续跟踪</a:t>
            </a:r>
            <a:endParaRPr lang="en-GB" sz="1071" b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3D9053-A6DF-4CA0-A193-4DE506BA6895}"/>
              </a:ext>
            </a:extLst>
          </p:cNvPr>
          <p:cNvSpPr txBox="1">
            <a:spLocks/>
          </p:cNvSpPr>
          <p:nvPr/>
        </p:nvSpPr>
        <p:spPr>
          <a:xfrm>
            <a:off x="10173252" y="5089867"/>
            <a:ext cx="1789764" cy="59861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r>
              <a:rPr lang="en-US" sz="1071" b="0" dirty="0">
                <a:latin typeface="KaiTi" panose="02010609060101010101" pitchFamily="49" charset="-122"/>
                <a:ea typeface="KaiTi" panose="02010609060101010101" pitchFamily="49" charset="-122"/>
              </a:rPr>
              <a:t>从丰富的行业经验中提供强大的知识库，积极指导问题分析</a:t>
            </a:r>
            <a:endParaRPr lang="en-GB" sz="1071" b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7B4B7-63EA-434B-8D2E-A9E0C4C62D64}"/>
              </a:ext>
            </a:extLst>
          </p:cNvPr>
          <p:cNvSpPr txBox="1">
            <a:spLocks/>
          </p:cNvSpPr>
          <p:nvPr/>
        </p:nvSpPr>
        <p:spPr>
          <a:xfrm>
            <a:off x="10173252" y="3596357"/>
            <a:ext cx="1789764" cy="7667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txBody>
          <a:bodyPr vert="horz" wrap="square" lIns="93297" tIns="46649" rIns="93297" bIns="46649" rtlCol="0" anchor="t" anchorCtr="0">
            <a:spAutoFit/>
          </a:bodyPr>
          <a:lstStyle>
            <a:lvl1pPr marR="0" lvl="0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Tx/>
              <a:buFontTx/>
              <a:buNone/>
              <a:tabLst/>
              <a:defRPr lang="x-none" sz="1568" b="1" baseline="0"/>
            </a:lvl1pPr>
            <a:lvl2pPr marL="2074" marR="0" lvl="1" indent="0" defTabSz="1170073" fontAlgn="base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rgbClr val="000000"/>
              </a:buClr>
              <a:buSzPct val="125000"/>
              <a:buFontTx/>
              <a:buNone/>
              <a:tabLst/>
              <a:defRPr lang="x-none" sz="1568" baseline="0"/>
            </a:lvl2pPr>
            <a:lvl3pPr marL="172702" marR="0" lvl="2" indent="-172702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/>
            </a:lvl3pPr>
            <a:lvl4pPr marL="336067" marR="0" lvl="3" indent="-163367" defTabSz="1170073" fontAlgn="base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 lang="x-none" sz="1568" baseline="0">
                <a:solidFill>
                  <a:schemeClr val="tx2"/>
                </a:solidFill>
              </a:defRPr>
            </a:lvl4pPr>
            <a:lvl5pPr marL="979875" lvl="4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568" baseline="0"/>
            </a:lvl5pPr>
            <a:lvl6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6pPr>
            <a:lvl7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7pPr>
            <a:lvl8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8pPr>
            <a:lvl9pPr marL="979875" indent="-170116" defTabSz="117007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091" baseline="0"/>
            </a:lvl9pPr>
          </a:lstStyle>
          <a:p>
            <a:r>
              <a:rPr lang="en-US" sz="1071" b="0" dirty="0">
                <a:latin typeface="KaiTi" panose="02010609060101010101" pitchFamily="49" charset="-122"/>
                <a:ea typeface="KaiTi" panose="02010609060101010101" pitchFamily="49" charset="-122"/>
              </a:rPr>
              <a:t>利用鱼骨图、问题树等工具，使问题分析过程透明、逻辑、结构化，快速找出根本原因</a:t>
            </a:r>
            <a:endParaRPr lang="en-GB" sz="1071" b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A3472D-1081-45FC-9756-D94123F80F64}"/>
              </a:ext>
            </a:extLst>
          </p:cNvPr>
          <p:cNvCxnSpPr>
            <a:cxnSpLocks/>
          </p:cNvCxnSpPr>
          <p:nvPr/>
        </p:nvCxnSpPr>
        <p:spPr>
          <a:xfrm>
            <a:off x="466577" y="1498294"/>
            <a:ext cx="9347008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55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12E179A-A8D0-4486-949B-ADAF5FE2FB3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5179830"/>
              </p:ext>
            </p:extLst>
          </p:nvPr>
        </p:nvGraphicFramePr>
        <p:xfrm>
          <a:off x="1525192" y="858442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幻灯片" r:id="rId24" imgW="592" imgH="595" progId="TCLayout.ActiveDocument.1">
                  <p:embed/>
                </p:oleObj>
              </mc:Choice>
              <mc:Fallback>
                <p:oleObj name="think-cell 幻灯片" r:id="rId24" imgW="592" imgH="59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12E179A-A8D0-4486-949B-ADAF5FE2F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25192" y="858442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6571945-81D9-45B8-A66F-5A9DFDC830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24001" y="857251"/>
            <a:ext cx="119063" cy="119063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A39EA-65FC-457C-90EB-3CC25FF1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539888"/>
            <a:ext cx="9722265" cy="3847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zh-CN" altLang="en-US" dirty="0">
                <a:ea typeface="华文楷体" panose="02010600040101010101" pitchFamily="2" charset="-122"/>
              </a:rPr>
              <a:t>数字化学院由华谊的数字化人才和麦肯锡专家共同推动</a:t>
            </a:r>
            <a:endParaRPr lang="en-US" dirty="0">
              <a:ea typeface="华文楷体" panose="02010600040101010101" pitchFamily="2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4A212F7-3AB1-0644-A2F0-27FAB1D410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1" name="Group 3">
            <a:extLst>
              <a:ext uri="{FF2B5EF4-FFF2-40B4-BE49-F238E27FC236}">
                <a16:creationId xmlns:a16="http://schemas.microsoft.com/office/drawing/2014/main" id="{2E890596-C00E-2B48-A2CD-7D93C3ADE637}"/>
              </a:ext>
            </a:extLst>
          </p:cNvPr>
          <p:cNvGrpSpPr/>
          <p:nvPr/>
        </p:nvGrpSpPr>
        <p:grpSpPr>
          <a:xfrm>
            <a:off x="5705773" y="2050976"/>
            <a:ext cx="3319255" cy="1412271"/>
            <a:chOff x="2913510" y="2171700"/>
            <a:chExt cx="3319254" cy="1412270"/>
          </a:xfrm>
        </p:grpSpPr>
        <p:sp>
          <p:nvSpPr>
            <p:cNvPr id="72" name="Oval 130">
              <a:extLst>
                <a:ext uri="{FF2B5EF4-FFF2-40B4-BE49-F238E27FC236}">
                  <a16:creationId xmlns:a16="http://schemas.microsoft.com/office/drawing/2014/main" id="{AAD455ED-D5DC-B04D-82C2-3E0B6626F36B}"/>
                </a:ext>
              </a:extLst>
            </p:cNvPr>
            <p:cNvSpPr/>
            <p:nvPr/>
          </p:nvSpPr>
          <p:spPr>
            <a:xfrm>
              <a:off x="4820494" y="2171700"/>
              <a:ext cx="1412270" cy="1412270"/>
            </a:xfrm>
            <a:prstGeom prst="ellipse">
              <a:avLst/>
            </a:prstGeom>
            <a:solidFill>
              <a:srgbClr val="051C2C"/>
            </a:solidFill>
            <a:ln w="63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34291" rIns="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66">
                <a:lnSpc>
                  <a:spcPct val="97000"/>
                </a:lnSpc>
                <a:defRPr/>
              </a:pPr>
              <a:r>
                <a:rPr lang="en-US" altLang="zh-CN" sz="1600" b="1" dirty="0" err="1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Arial" panose="020B0604020202020204" pitchFamily="34" charset="0"/>
                  <a:sym typeface="Theinhardt Pan Light" panose="020B0404020101020102" pitchFamily="34" charset="0"/>
                </a:rPr>
                <a:t>麦肯锡专家</a:t>
              </a:r>
              <a:endParaRPr lang="en-US" altLang="zh-CN" sz="16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endParaRPr>
            </a:p>
          </p:txBody>
        </p:sp>
        <p:cxnSp>
          <p:nvCxnSpPr>
            <p:cNvPr id="73" name="Straight Connector 8">
              <a:extLst>
                <a:ext uri="{FF2B5EF4-FFF2-40B4-BE49-F238E27FC236}">
                  <a16:creationId xmlns:a16="http://schemas.microsoft.com/office/drawing/2014/main" id="{ECFC976A-4D4E-7B45-8CC6-73E92073DBD7}"/>
                </a:ext>
              </a:extLst>
            </p:cNvPr>
            <p:cNvCxnSpPr>
              <a:cxnSpLocks/>
            </p:cNvCxnSpPr>
            <p:nvPr/>
          </p:nvCxnSpPr>
          <p:spPr>
            <a:xfrm>
              <a:off x="4357605" y="2877835"/>
              <a:ext cx="439197" cy="0"/>
            </a:xfrm>
            <a:prstGeom prst="line">
              <a:avLst/>
            </a:prstGeom>
            <a:ln w="127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2">
              <a:extLst>
                <a:ext uri="{FF2B5EF4-FFF2-40B4-BE49-F238E27FC236}">
                  <a16:creationId xmlns:a16="http://schemas.microsoft.com/office/drawing/2014/main" id="{75B5FA1A-1F1B-E34D-B585-8EC4E0A1583C}"/>
                </a:ext>
              </a:extLst>
            </p:cNvPr>
            <p:cNvSpPr/>
            <p:nvPr/>
          </p:nvSpPr>
          <p:spPr>
            <a:xfrm>
              <a:off x="2913510" y="2171700"/>
              <a:ext cx="1412270" cy="1412270"/>
            </a:xfrm>
            <a:prstGeom prst="ellipse">
              <a:avLst/>
            </a:prstGeom>
            <a:solidFill>
              <a:srgbClr val="051C2C"/>
            </a:solidFill>
            <a:ln w="63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34291" rIns="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66">
                <a:lnSpc>
                  <a:spcPct val="97000"/>
                </a:lnSpc>
                <a:defRPr/>
              </a:pPr>
              <a:r>
                <a:rPr lang="en-US" altLang="zh-CN" sz="1600" b="1" dirty="0" err="1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Arial" panose="020B0604020202020204" pitchFamily="34" charset="0"/>
                  <a:sym typeface="Theinhardt Pan Light" panose="020B0404020101020102" pitchFamily="34" charset="0"/>
                </a:rPr>
                <a:t>华谊数字化</a:t>
              </a:r>
              <a:endParaRPr lang="en-US" altLang="zh-CN" sz="16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endParaRPr>
            </a:p>
            <a:p>
              <a:pPr algn="ctr" defTabSz="685766">
                <a:lnSpc>
                  <a:spcPct val="97000"/>
                </a:lnSpc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Arial" panose="020B0604020202020204" pitchFamily="34" charset="0"/>
                  <a:sym typeface="Theinhardt Pan Light" panose="020B0404020101020102" pitchFamily="34" charset="0"/>
                </a:rPr>
                <a:t>讲师</a:t>
              </a:r>
              <a:endParaRPr lang="en-US" altLang="zh-CN" sz="16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endParaRPr>
            </a:p>
          </p:txBody>
        </p:sp>
      </p:grpSp>
      <p:sp>
        <p:nvSpPr>
          <p:cNvPr id="75" name="TextBox 7">
            <a:extLst>
              <a:ext uri="{FF2B5EF4-FFF2-40B4-BE49-F238E27FC236}">
                <a16:creationId xmlns:a16="http://schemas.microsoft.com/office/drawing/2014/main" id="{65BB82D2-D72E-A54E-9A48-FCBD00411E3D}"/>
              </a:ext>
            </a:extLst>
          </p:cNvPr>
          <p:cNvSpPr txBox="1">
            <a:spLocks/>
          </p:cNvSpPr>
          <p:nvPr/>
        </p:nvSpPr>
        <p:spPr>
          <a:xfrm flipH="1">
            <a:off x="9244209" y="2249279"/>
            <a:ext cx="1412271" cy="101566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marL="0" lvl="1" indent="0" defTabSz="914354">
              <a:buClr>
                <a:srgbClr val="000000"/>
              </a:buClr>
              <a:buFont typeface="Segoe UI" panose="020B0502040204020203" pitchFamily="34" charset="0"/>
              <a:buChar char="​"/>
              <a:defRPr/>
            </a:pPr>
            <a:r>
              <a:rPr lang="en-US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数字化技术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Theinhardt Pan Light" panose="020B0404020101020102" pitchFamily="34" charset="0"/>
            </a:endParaRPr>
          </a:p>
          <a:p>
            <a:pPr marL="0" lvl="1" indent="0" defTabSz="914354">
              <a:buClr>
                <a:srgbClr val="000000"/>
              </a:buClr>
              <a:buFont typeface="Segoe UI" panose="020B0502040204020203" pitchFamily="34" charset="0"/>
              <a:buChar char="​"/>
              <a:defRPr/>
            </a:pPr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数字化的核心难点和技术实现关键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Theinhardt Pan Light" panose="020B0404020101020102" pitchFamily="34" charset="0"/>
            </a:endParaRPr>
          </a:p>
        </p:txBody>
      </p:sp>
      <p:sp>
        <p:nvSpPr>
          <p:cNvPr id="76" name="TextBox 10">
            <a:extLst>
              <a:ext uri="{FF2B5EF4-FFF2-40B4-BE49-F238E27FC236}">
                <a16:creationId xmlns:a16="http://schemas.microsoft.com/office/drawing/2014/main" id="{75AA371B-7343-BF42-B501-1F7579FE3C51}"/>
              </a:ext>
            </a:extLst>
          </p:cNvPr>
          <p:cNvSpPr txBox="1">
            <a:spLocks/>
          </p:cNvSpPr>
          <p:nvPr/>
        </p:nvSpPr>
        <p:spPr>
          <a:xfrm flipH="1">
            <a:off x="3938391" y="2135018"/>
            <a:ext cx="1657791" cy="12618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marL="0" lvl="1" indent="0" algn="r" defTabSz="914354">
              <a:buClr>
                <a:srgbClr val="000000"/>
              </a:buClr>
              <a:buFont typeface="Segoe UI" panose="020B0502040204020203" pitchFamily="34" charset="0"/>
              <a:buChar char="​"/>
              <a:defRPr/>
            </a:pPr>
            <a:r>
              <a:rPr lang="en-US" b="1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生产技术结合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Theinhardt Pan Light" panose="020B0404020101020102" pitchFamily="34" charset="0"/>
            </a:endParaRPr>
          </a:p>
          <a:p>
            <a:pPr marL="0" lvl="1" indent="0" algn="r" defTabSz="914354">
              <a:buClr>
                <a:srgbClr val="000000"/>
              </a:buClr>
              <a:buFont typeface="Segoe UI" panose="020B0502040204020203" pitchFamily="34" charset="0"/>
              <a:buChar char="​"/>
              <a:defRPr/>
            </a:pPr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从华谊角度讲述对于数字化的理解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  <a:sym typeface="Theinhardt Pan Light" panose="020B0404020101020102" pitchFamily="34" charset="0"/>
              </a:rPr>
              <a:t>以及在化工行业数字化的成功案例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  <a:sym typeface="Theinhardt Pan Light" panose="020B0404020101020102" pitchFamily="34" charset="0"/>
            </a:endParaRPr>
          </a:p>
        </p:txBody>
      </p:sp>
      <p:sp>
        <p:nvSpPr>
          <p:cNvPr id="77" name="TextBox 15">
            <a:extLst>
              <a:ext uri="{FF2B5EF4-FFF2-40B4-BE49-F238E27FC236}">
                <a16:creationId xmlns:a16="http://schemas.microsoft.com/office/drawing/2014/main" id="{45632921-63BC-D54C-87FC-7577FC03D5CF}"/>
              </a:ext>
            </a:extLst>
          </p:cNvPr>
          <p:cNvSpPr txBox="1"/>
          <p:nvPr/>
        </p:nvSpPr>
        <p:spPr>
          <a:xfrm>
            <a:off x="3828796" y="1500630"/>
            <a:ext cx="4618396" cy="332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000" b="1" dirty="0" err="1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麦肯锡和华谊共建数字化学院</a:t>
            </a:r>
            <a:endParaRPr lang="en-US" sz="20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0" name="TextBox 73">
            <a:extLst>
              <a:ext uri="{FF2B5EF4-FFF2-40B4-BE49-F238E27FC236}">
                <a16:creationId xmlns:a16="http://schemas.microsoft.com/office/drawing/2014/main" id="{84D5888C-A8C5-504A-BBE3-B6B0CE58E03A}"/>
              </a:ext>
            </a:extLst>
          </p:cNvPr>
          <p:cNvSpPr txBox="1"/>
          <p:nvPr/>
        </p:nvSpPr>
        <p:spPr>
          <a:xfrm>
            <a:off x="2037446" y="3838002"/>
            <a:ext cx="706925" cy="214955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PO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学院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1" name="TextBox 50">
            <a:extLst>
              <a:ext uri="{FF2B5EF4-FFF2-40B4-BE49-F238E27FC236}">
                <a16:creationId xmlns:a16="http://schemas.microsoft.com/office/drawing/2014/main" id="{F3D602A4-682F-7246-A9BD-C37279EC5D0F}"/>
              </a:ext>
            </a:extLst>
          </p:cNvPr>
          <p:cNvSpPr txBox="1"/>
          <p:nvPr/>
        </p:nvSpPr>
        <p:spPr>
          <a:xfrm>
            <a:off x="2037446" y="2919004"/>
            <a:ext cx="691984" cy="214955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学院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2" name="TextBox 53">
            <a:extLst>
              <a:ext uri="{FF2B5EF4-FFF2-40B4-BE49-F238E27FC236}">
                <a16:creationId xmlns:a16="http://schemas.microsoft.com/office/drawing/2014/main" id="{BAE25C27-EA56-944A-9611-230B165AA3AF}"/>
              </a:ext>
            </a:extLst>
          </p:cNvPr>
          <p:cNvSpPr txBox="1"/>
          <p:nvPr/>
        </p:nvSpPr>
        <p:spPr>
          <a:xfrm>
            <a:off x="2067172" y="2233599"/>
            <a:ext cx="820738" cy="214955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高管课程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3" name="TextBox 59">
            <a:extLst>
              <a:ext uri="{FF2B5EF4-FFF2-40B4-BE49-F238E27FC236}">
                <a16:creationId xmlns:a16="http://schemas.microsoft.com/office/drawing/2014/main" id="{53B1E424-D409-CF41-9A75-E2DF3639158B}"/>
              </a:ext>
            </a:extLst>
          </p:cNvPr>
          <p:cNvSpPr txBox="1"/>
          <p:nvPr/>
        </p:nvSpPr>
        <p:spPr>
          <a:xfrm>
            <a:off x="2037446" y="4449154"/>
            <a:ext cx="1025922" cy="214955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转译员学院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41" name="TextBox 80">
            <a:extLst>
              <a:ext uri="{FF2B5EF4-FFF2-40B4-BE49-F238E27FC236}">
                <a16:creationId xmlns:a16="http://schemas.microsoft.com/office/drawing/2014/main" id="{B68D670F-6FA0-7549-9DE9-8BF2FEAE4F4B}"/>
              </a:ext>
            </a:extLst>
          </p:cNvPr>
          <p:cNvSpPr txBox="1"/>
          <p:nvPr/>
        </p:nvSpPr>
        <p:spPr>
          <a:xfrm>
            <a:off x="2037446" y="5195585"/>
            <a:ext cx="1035540" cy="24622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DE/DS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学院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78" name="LineBasicDefault 4">
            <a:extLst>
              <a:ext uri="{FF2B5EF4-FFF2-40B4-BE49-F238E27FC236}">
                <a16:creationId xmlns:a16="http://schemas.microsoft.com/office/drawing/2014/main" id="{65ACD619-F054-3A48-AFE7-DD8ABF4F3AD4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1493839" y="5318695"/>
            <a:ext cx="384675" cy="0"/>
          </a:xfrm>
          <a:prstGeom prst="straightConnector1">
            <a:avLst/>
          </a:prstGeom>
          <a:ln w="6350" cap="sq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: Shape 39">
            <a:extLst>
              <a:ext uri="{FF2B5EF4-FFF2-40B4-BE49-F238E27FC236}">
                <a16:creationId xmlns:a16="http://schemas.microsoft.com/office/drawing/2014/main" id="{17E7E106-3BD6-4B4C-9444-6EE81997FBD0}"/>
              </a:ext>
            </a:extLst>
          </p:cNvPr>
          <p:cNvSpPr>
            <a:spLocks/>
          </p:cNvSpPr>
          <p:nvPr/>
        </p:nvSpPr>
        <p:spPr>
          <a:xfrm flipH="1">
            <a:off x="607578" y="2018873"/>
            <a:ext cx="267064" cy="774517"/>
          </a:xfrm>
          <a:custGeom>
            <a:avLst/>
            <a:gdLst>
              <a:gd name="connsiteX0" fmla="*/ 482737 w 470537"/>
              <a:gd name="connsiteY0" fmla="*/ 0 h 894879"/>
              <a:gd name="connsiteX1" fmla="*/ 482737 w 470537"/>
              <a:gd name="connsiteY1" fmla="*/ 897814 h 894879"/>
              <a:gd name="connsiteX2" fmla="*/ 0 w 470537"/>
              <a:gd name="connsiteY2" fmla="*/ 897814 h 89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0537" h="894879">
                <a:moveTo>
                  <a:pt x="482737" y="0"/>
                </a:moveTo>
                <a:lnTo>
                  <a:pt x="482737" y="897814"/>
                </a:lnTo>
                <a:lnTo>
                  <a:pt x="0" y="8978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84" name="LineBasicDefault 4">
            <a:extLst>
              <a:ext uri="{FF2B5EF4-FFF2-40B4-BE49-F238E27FC236}">
                <a16:creationId xmlns:a16="http://schemas.microsoft.com/office/drawing/2014/main" id="{574941EF-0FC8-5C4C-87F4-03498B14199F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776247" y="2416581"/>
            <a:ext cx="1131992" cy="0"/>
          </a:xfrm>
          <a:prstGeom prst="straightConnector1">
            <a:avLst/>
          </a:prstGeom>
          <a:ln w="6350" cap="sq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LineBasicDefault 4">
            <a:extLst>
              <a:ext uri="{FF2B5EF4-FFF2-40B4-BE49-F238E27FC236}">
                <a16:creationId xmlns:a16="http://schemas.microsoft.com/office/drawing/2014/main" id="{95C8F3D8-DE78-E741-940C-220BE5424265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996576" y="3074450"/>
            <a:ext cx="881937" cy="0"/>
          </a:xfrm>
          <a:prstGeom prst="straightConnector1">
            <a:avLst/>
          </a:prstGeom>
          <a:ln w="6350" cap="sq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LineBasicDefault 4">
            <a:extLst>
              <a:ext uri="{FF2B5EF4-FFF2-40B4-BE49-F238E27FC236}">
                <a16:creationId xmlns:a16="http://schemas.microsoft.com/office/drawing/2014/main" id="{69289B4B-EEB9-4F4D-9156-D673E71BCDD3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1268663" y="3963514"/>
            <a:ext cx="609850" cy="0"/>
          </a:xfrm>
          <a:prstGeom prst="straightConnector1">
            <a:avLst/>
          </a:prstGeom>
          <a:ln w="6350" cap="sq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LineBasicDefault 4">
            <a:extLst>
              <a:ext uri="{FF2B5EF4-FFF2-40B4-BE49-F238E27FC236}">
                <a16:creationId xmlns:a16="http://schemas.microsoft.com/office/drawing/2014/main" id="{28CFD34D-7EE6-0F4A-A18E-FCF25AD1161F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1493839" y="4543588"/>
            <a:ext cx="384675" cy="0"/>
          </a:xfrm>
          <a:prstGeom prst="straightConnector1">
            <a:avLst/>
          </a:prstGeom>
          <a:ln w="6350" cap="sq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: Shape 41">
            <a:extLst>
              <a:ext uri="{FF2B5EF4-FFF2-40B4-BE49-F238E27FC236}">
                <a16:creationId xmlns:a16="http://schemas.microsoft.com/office/drawing/2014/main" id="{94A0D09F-B815-7244-B19D-06B68D0F838F}"/>
              </a:ext>
            </a:extLst>
          </p:cNvPr>
          <p:cNvSpPr>
            <a:spLocks/>
          </p:cNvSpPr>
          <p:nvPr/>
        </p:nvSpPr>
        <p:spPr>
          <a:xfrm flipH="1">
            <a:off x="607579" y="2795791"/>
            <a:ext cx="540000" cy="720000"/>
          </a:xfrm>
          <a:custGeom>
            <a:avLst/>
            <a:gdLst>
              <a:gd name="connsiteX0" fmla="*/ 967216 w 958502"/>
              <a:gd name="connsiteY0" fmla="*/ 0 h 894879"/>
              <a:gd name="connsiteX1" fmla="*/ 967216 w 958502"/>
              <a:gd name="connsiteY1" fmla="*/ 897814 h 894879"/>
              <a:gd name="connsiteX2" fmla="*/ 0 w 958502"/>
              <a:gd name="connsiteY2" fmla="*/ 897814 h 894879"/>
              <a:gd name="connsiteX3" fmla="*/ 482737 w 958502"/>
              <a:gd name="connsiteY3" fmla="*/ 0 h 89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502" h="894879">
                <a:moveTo>
                  <a:pt x="967216" y="0"/>
                </a:moveTo>
                <a:lnTo>
                  <a:pt x="967216" y="897814"/>
                </a:lnTo>
                <a:lnTo>
                  <a:pt x="0" y="897814"/>
                </a:lnTo>
                <a:lnTo>
                  <a:pt x="48273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9" name="Freeform: Shape 42">
            <a:extLst>
              <a:ext uri="{FF2B5EF4-FFF2-40B4-BE49-F238E27FC236}">
                <a16:creationId xmlns:a16="http://schemas.microsoft.com/office/drawing/2014/main" id="{738CABEE-DED9-CC40-80BC-2E253E9A9639}"/>
              </a:ext>
            </a:extLst>
          </p:cNvPr>
          <p:cNvSpPr>
            <a:spLocks/>
          </p:cNvSpPr>
          <p:nvPr/>
        </p:nvSpPr>
        <p:spPr>
          <a:xfrm flipH="1">
            <a:off x="607579" y="3518193"/>
            <a:ext cx="810000" cy="720000"/>
          </a:xfrm>
          <a:custGeom>
            <a:avLst/>
            <a:gdLst>
              <a:gd name="connsiteX0" fmla="*/ 1449953 w 1446467"/>
              <a:gd name="connsiteY0" fmla="*/ 0 h 894879"/>
              <a:gd name="connsiteX1" fmla="*/ 1449953 w 1446467"/>
              <a:gd name="connsiteY1" fmla="*/ 897814 h 894879"/>
              <a:gd name="connsiteX2" fmla="*/ 0 w 1446467"/>
              <a:gd name="connsiteY2" fmla="*/ 897814 h 894879"/>
              <a:gd name="connsiteX3" fmla="*/ 482737 w 1446467"/>
              <a:gd name="connsiteY3" fmla="*/ 0 h 89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467" h="894879">
                <a:moveTo>
                  <a:pt x="1449953" y="0"/>
                </a:moveTo>
                <a:lnTo>
                  <a:pt x="1449953" y="897814"/>
                </a:lnTo>
                <a:lnTo>
                  <a:pt x="0" y="897814"/>
                </a:lnTo>
                <a:lnTo>
                  <a:pt x="48273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0" name="Freeform: Shape 45">
            <a:extLst>
              <a:ext uri="{FF2B5EF4-FFF2-40B4-BE49-F238E27FC236}">
                <a16:creationId xmlns:a16="http://schemas.microsoft.com/office/drawing/2014/main" id="{3D82FDA5-EC0A-EB4C-AECC-433A3DA6A69E}"/>
              </a:ext>
            </a:extLst>
          </p:cNvPr>
          <p:cNvSpPr>
            <a:spLocks/>
          </p:cNvSpPr>
          <p:nvPr/>
        </p:nvSpPr>
        <p:spPr>
          <a:xfrm flipH="1">
            <a:off x="607579" y="4250534"/>
            <a:ext cx="1080000" cy="720000"/>
          </a:xfrm>
          <a:custGeom>
            <a:avLst/>
            <a:gdLst>
              <a:gd name="connsiteX0" fmla="*/ 1929205 w 1917005"/>
              <a:gd name="connsiteY0" fmla="*/ 0 h 880209"/>
              <a:gd name="connsiteX1" fmla="*/ 1929205 w 1917005"/>
              <a:gd name="connsiteY1" fmla="*/ 893412 h 880209"/>
              <a:gd name="connsiteX2" fmla="*/ 0 w 1917005"/>
              <a:gd name="connsiteY2" fmla="*/ 893412 h 880209"/>
              <a:gd name="connsiteX3" fmla="*/ 480994 w 1917005"/>
              <a:gd name="connsiteY3" fmla="*/ 0 h 88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005" h="880209">
                <a:moveTo>
                  <a:pt x="1929205" y="0"/>
                </a:moveTo>
                <a:lnTo>
                  <a:pt x="1929205" y="893412"/>
                </a:lnTo>
                <a:lnTo>
                  <a:pt x="0" y="893412"/>
                </a:lnTo>
                <a:lnTo>
                  <a:pt x="48099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1" name="Freeform: Shape 49">
            <a:extLst>
              <a:ext uri="{FF2B5EF4-FFF2-40B4-BE49-F238E27FC236}">
                <a16:creationId xmlns:a16="http://schemas.microsoft.com/office/drawing/2014/main" id="{71EBADFE-5067-EB46-9E59-F37809361465}"/>
              </a:ext>
            </a:extLst>
          </p:cNvPr>
          <p:cNvSpPr>
            <a:spLocks/>
          </p:cNvSpPr>
          <p:nvPr/>
        </p:nvSpPr>
        <p:spPr>
          <a:xfrm flipH="1">
            <a:off x="607579" y="4982873"/>
            <a:ext cx="1440000" cy="854815"/>
          </a:xfrm>
          <a:custGeom>
            <a:avLst/>
            <a:gdLst>
              <a:gd name="connsiteX0" fmla="*/ 1929205 w 1917005"/>
              <a:gd name="connsiteY0" fmla="*/ 0 h 880209"/>
              <a:gd name="connsiteX1" fmla="*/ 1929205 w 1917005"/>
              <a:gd name="connsiteY1" fmla="*/ 893412 h 880209"/>
              <a:gd name="connsiteX2" fmla="*/ 0 w 1917005"/>
              <a:gd name="connsiteY2" fmla="*/ 893412 h 880209"/>
              <a:gd name="connsiteX3" fmla="*/ 480994 w 1917005"/>
              <a:gd name="connsiteY3" fmla="*/ 0 h 88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005" h="880209">
                <a:moveTo>
                  <a:pt x="1929205" y="0"/>
                </a:moveTo>
                <a:lnTo>
                  <a:pt x="1929205" y="893412"/>
                </a:lnTo>
                <a:lnTo>
                  <a:pt x="0" y="893412"/>
                </a:lnTo>
                <a:lnTo>
                  <a:pt x="480994" y="0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42" name="Table 3">
            <a:extLst>
              <a:ext uri="{FF2B5EF4-FFF2-40B4-BE49-F238E27FC236}">
                <a16:creationId xmlns:a16="http://schemas.microsoft.com/office/drawing/2014/main" id="{CBD79878-1A82-4140-ACD6-91473C624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794710"/>
              </p:ext>
            </p:extLst>
          </p:nvPr>
        </p:nvGraphicFramePr>
        <p:xfrm>
          <a:off x="3772824" y="3689927"/>
          <a:ext cx="831315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359">
                  <a:extLst>
                    <a:ext uri="{9D8B030D-6E8A-4147-A177-3AD203B41FA5}">
                      <a16:colId xmlns:a16="http://schemas.microsoft.com/office/drawing/2014/main" val="1703651681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1798215732"/>
                    </a:ext>
                  </a:extLst>
                </a:gridCol>
                <a:gridCol w="5317434">
                  <a:extLst>
                    <a:ext uri="{9D8B030D-6E8A-4147-A177-3AD203B41FA5}">
                      <a16:colId xmlns:a16="http://schemas.microsoft.com/office/drawing/2014/main" val="113676483"/>
                    </a:ext>
                  </a:extLst>
                </a:gridCol>
                <a:gridCol w="775253">
                  <a:extLst>
                    <a:ext uri="{9D8B030D-6E8A-4147-A177-3AD203B41FA5}">
                      <a16:colId xmlns:a16="http://schemas.microsoft.com/office/drawing/2014/main" val="1920067682"/>
                    </a:ext>
                  </a:extLst>
                </a:gridCol>
              </a:tblGrid>
              <a:tr h="240808">
                <a:tc>
                  <a:txBody>
                    <a:bodyPr/>
                    <a:lstStyle/>
                    <a:p>
                      <a:pPr algn="l"/>
                      <a:endParaRPr lang="en-US" sz="1200" b="1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模块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目标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授课人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4566"/>
                  </a:ext>
                </a:extLst>
              </a:tr>
              <a:tr h="273926">
                <a:tc rowSpan="3"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7/2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上午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大数据模型案例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分享大数据用例在化工行业的应用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532044"/>
                  </a:ext>
                </a:extLst>
              </a:tr>
              <a:tr h="27392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机器学习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了解机器学习的分类、趋势和含义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043947"/>
                  </a:ext>
                </a:extLst>
              </a:tr>
              <a:tr h="27392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监督性学习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监督性学习的概念举例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164841"/>
                  </a:ext>
                </a:extLst>
              </a:tr>
              <a:tr h="273926">
                <a:tc rowSpan="2"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7/2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下午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Python数据分析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实操上手使用pandas进行数据分析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847760"/>
                  </a:ext>
                </a:extLst>
              </a:tr>
              <a:tr h="27392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丙烯酸模型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了解大数据模型进行丙烯酸建模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544155"/>
                  </a:ext>
                </a:extLst>
              </a:tr>
              <a:tr h="273926">
                <a:tc rowSpan="2"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7/9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上午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Python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环境搭建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虚拟环境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python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版本，环境变量，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python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开发环境搭建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98954"/>
                  </a:ext>
                </a:extLst>
              </a:tr>
              <a:tr h="27392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Python数据结构</a:t>
                      </a:r>
                      <a:endParaRPr lang="en-US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List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class object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 等数据结构，如何用面向对象的方式进行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python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开发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200" dirty="0">
                        <a:solidFill>
                          <a:schemeClr val="tx1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901334"/>
                  </a:ext>
                </a:extLst>
              </a:tr>
            </a:tbl>
          </a:graphicData>
        </a:graphic>
      </p:graphicFrame>
      <p:sp>
        <p:nvSpPr>
          <p:cNvPr id="143" name="TrackerNumBlue 13">
            <a:extLst>
              <a:ext uri="{FF2B5EF4-FFF2-40B4-BE49-F238E27FC236}">
                <a16:creationId xmlns:a16="http://schemas.microsoft.com/office/drawing/2014/main" id="{D55042A1-0000-0045-9353-03CA4D75638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068244" y="1332840"/>
            <a:ext cx="223660" cy="223660"/>
          </a:xfrm>
          <a:prstGeom prst="ellipse">
            <a:avLst/>
          </a:prstGeom>
          <a:solidFill>
            <a:srgbClr val="0070C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44" name="TrackerNumBlue 13">
            <a:extLst>
              <a:ext uri="{FF2B5EF4-FFF2-40B4-BE49-F238E27FC236}">
                <a16:creationId xmlns:a16="http://schemas.microsoft.com/office/drawing/2014/main" id="{8708CC48-C412-A247-B813-3EAEBE62BB4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176921" y="1332840"/>
            <a:ext cx="223660" cy="223660"/>
          </a:xfrm>
          <a:prstGeom prst="ellipse">
            <a:avLst/>
          </a:prstGeom>
          <a:solidFill>
            <a:srgbClr val="FFC00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04BAFA-66B2-E746-9201-479F40D93112}"/>
              </a:ext>
            </a:extLst>
          </p:cNvPr>
          <p:cNvSpPr txBox="1"/>
          <p:nvPr/>
        </p:nvSpPr>
        <p:spPr>
          <a:xfrm>
            <a:off x="9315389" y="1356905"/>
            <a:ext cx="1022873" cy="1692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100" dirty="0"/>
              <a:t>麦肯锡导师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1DB92B4-7A2A-9441-ADBC-7BB9E8A2EE8C}"/>
              </a:ext>
            </a:extLst>
          </p:cNvPr>
          <p:cNvSpPr txBox="1"/>
          <p:nvPr/>
        </p:nvSpPr>
        <p:spPr>
          <a:xfrm>
            <a:off x="10492256" y="1356905"/>
            <a:ext cx="1022873" cy="1692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zh-CN" altLang="en-US" sz="1100" dirty="0"/>
              <a:t>华谊数字化讲师</a:t>
            </a:r>
          </a:p>
        </p:txBody>
      </p:sp>
      <p:sp>
        <p:nvSpPr>
          <p:cNvPr id="149" name="TrackerNumBlue 13">
            <a:extLst>
              <a:ext uri="{FF2B5EF4-FFF2-40B4-BE49-F238E27FC236}">
                <a16:creationId xmlns:a16="http://schemas.microsoft.com/office/drawing/2014/main" id="{607C8E83-8881-5241-9E9E-091A4246EA5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731179" y="4280610"/>
            <a:ext cx="223660" cy="223660"/>
          </a:xfrm>
          <a:prstGeom prst="ellipse">
            <a:avLst/>
          </a:prstGeom>
          <a:solidFill>
            <a:srgbClr val="0070C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50" name="TrackerNumBlue 13">
            <a:extLst>
              <a:ext uri="{FF2B5EF4-FFF2-40B4-BE49-F238E27FC236}">
                <a16:creationId xmlns:a16="http://schemas.microsoft.com/office/drawing/2014/main" id="{EED3BA3C-4067-B641-88BE-0BA5A14836A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86723" y="4286252"/>
            <a:ext cx="223660" cy="223660"/>
          </a:xfrm>
          <a:prstGeom prst="ellipse">
            <a:avLst/>
          </a:prstGeom>
          <a:solidFill>
            <a:srgbClr val="FFC00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152" name="TrackerNumBlue 13">
            <a:extLst>
              <a:ext uri="{FF2B5EF4-FFF2-40B4-BE49-F238E27FC236}">
                <a16:creationId xmlns:a16="http://schemas.microsoft.com/office/drawing/2014/main" id="{84BC6097-051F-904D-8FD0-C993B015E88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1731179" y="4553506"/>
            <a:ext cx="223660" cy="223660"/>
          </a:xfrm>
          <a:prstGeom prst="ellipse">
            <a:avLst/>
          </a:prstGeom>
          <a:solidFill>
            <a:srgbClr val="0070C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53" name="TrackerNumBlue 13">
            <a:extLst>
              <a:ext uri="{FF2B5EF4-FFF2-40B4-BE49-F238E27FC236}">
                <a16:creationId xmlns:a16="http://schemas.microsoft.com/office/drawing/2014/main" id="{E58CCC2D-A283-0E43-992A-F227838AE26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88570" y="4550171"/>
            <a:ext cx="223660" cy="223660"/>
          </a:xfrm>
          <a:prstGeom prst="ellipse">
            <a:avLst/>
          </a:prstGeom>
          <a:solidFill>
            <a:srgbClr val="FFC00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154" name="TrackerNumBlue 13">
            <a:extLst>
              <a:ext uri="{FF2B5EF4-FFF2-40B4-BE49-F238E27FC236}">
                <a16:creationId xmlns:a16="http://schemas.microsoft.com/office/drawing/2014/main" id="{FE9AEF15-7A32-DE45-925A-71FD2903C48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733026" y="4817425"/>
            <a:ext cx="223660" cy="223660"/>
          </a:xfrm>
          <a:prstGeom prst="ellipse">
            <a:avLst/>
          </a:prstGeom>
          <a:solidFill>
            <a:srgbClr val="0070C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55" name="TrackerNumBlue 13">
            <a:extLst>
              <a:ext uri="{FF2B5EF4-FFF2-40B4-BE49-F238E27FC236}">
                <a16:creationId xmlns:a16="http://schemas.microsoft.com/office/drawing/2014/main" id="{BF2D9DDD-81F9-9D4F-946E-AF2EC6E8AC6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1490417" y="4822557"/>
            <a:ext cx="223660" cy="223660"/>
          </a:xfrm>
          <a:prstGeom prst="ellipse">
            <a:avLst/>
          </a:prstGeom>
          <a:solidFill>
            <a:srgbClr val="FFC00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156" name="TrackerNumBlue 13">
            <a:extLst>
              <a:ext uri="{FF2B5EF4-FFF2-40B4-BE49-F238E27FC236}">
                <a16:creationId xmlns:a16="http://schemas.microsoft.com/office/drawing/2014/main" id="{7277E33B-1B6A-4D44-B787-282A294FB10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734873" y="5089811"/>
            <a:ext cx="223660" cy="223660"/>
          </a:xfrm>
          <a:prstGeom prst="ellipse">
            <a:avLst/>
          </a:prstGeom>
          <a:solidFill>
            <a:srgbClr val="0070C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57" name="TrackerNumBlue 13">
            <a:extLst>
              <a:ext uri="{FF2B5EF4-FFF2-40B4-BE49-F238E27FC236}">
                <a16:creationId xmlns:a16="http://schemas.microsoft.com/office/drawing/2014/main" id="{DFD67169-7A2D-CD4C-9E47-3D508970963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2264" y="5094943"/>
            <a:ext cx="223660" cy="223660"/>
          </a:xfrm>
          <a:prstGeom prst="ellipse">
            <a:avLst/>
          </a:prstGeom>
          <a:solidFill>
            <a:srgbClr val="FFC00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158" name="TrackerNumBlue 13">
            <a:extLst>
              <a:ext uri="{FF2B5EF4-FFF2-40B4-BE49-F238E27FC236}">
                <a16:creationId xmlns:a16="http://schemas.microsoft.com/office/drawing/2014/main" id="{3181FA87-182D-6E4F-AE9D-61CEB74C4DF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1736720" y="5362197"/>
            <a:ext cx="223660" cy="223660"/>
          </a:xfrm>
          <a:prstGeom prst="ellipse">
            <a:avLst/>
          </a:prstGeom>
          <a:solidFill>
            <a:srgbClr val="0070C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60" name="TrackerNumBlue 13">
            <a:extLst>
              <a:ext uri="{FF2B5EF4-FFF2-40B4-BE49-F238E27FC236}">
                <a16:creationId xmlns:a16="http://schemas.microsoft.com/office/drawing/2014/main" id="{027397C1-B68B-424E-8464-4CD8158528D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1738567" y="5634583"/>
            <a:ext cx="223660" cy="223660"/>
          </a:xfrm>
          <a:prstGeom prst="ellipse">
            <a:avLst/>
          </a:prstGeom>
          <a:solidFill>
            <a:srgbClr val="0070C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36B6D0-A784-D043-96F4-ED015690CB20}"/>
              </a:ext>
            </a:extLst>
          </p:cNvPr>
          <p:cNvSpPr txBox="1"/>
          <p:nvPr/>
        </p:nvSpPr>
        <p:spPr>
          <a:xfrm>
            <a:off x="-254000" y="3014133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kumimoji="1"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4FE7C4-3ED7-8E45-9416-5F7DB173F3A6}"/>
              </a:ext>
            </a:extLst>
          </p:cNvPr>
          <p:cNvSpPr txBox="1"/>
          <p:nvPr/>
        </p:nvSpPr>
        <p:spPr>
          <a:xfrm>
            <a:off x="12770778" y="1047964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kumimoji="1" lang="zh-CN" altLang="en-US" sz="1600" dirty="0"/>
          </a:p>
        </p:txBody>
      </p:sp>
      <p:sp>
        <p:nvSpPr>
          <p:cNvPr id="56" name="TrackerNumBlue 13">
            <a:extLst>
              <a:ext uri="{FF2B5EF4-FFF2-40B4-BE49-F238E27FC236}">
                <a16:creationId xmlns:a16="http://schemas.microsoft.com/office/drawing/2014/main" id="{1A1A3D05-9A6A-284C-839A-CC26AFC45B5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716896" y="4000267"/>
            <a:ext cx="223660" cy="223660"/>
          </a:xfrm>
          <a:prstGeom prst="ellipse">
            <a:avLst/>
          </a:prstGeom>
          <a:solidFill>
            <a:srgbClr val="0070C0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9367A29-CF6F-2F4E-836D-9D783924E007}"/>
              </a:ext>
            </a:extLst>
          </p:cNvPr>
          <p:cNvSpPr/>
          <p:nvPr/>
        </p:nvSpPr>
        <p:spPr>
          <a:xfrm>
            <a:off x="3308381" y="5196499"/>
            <a:ext cx="238539" cy="256980"/>
          </a:xfrm>
          <a:prstGeom prst="rightArrow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kumimoji="1" lang="zh-CN" alt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>
            <a:extLst>
              <a:ext uri="{FF2B5EF4-FFF2-40B4-BE49-F238E27FC236}">
                <a16:creationId xmlns:a16="http://schemas.microsoft.com/office/drawing/2014/main" id="{BC987300-0E4A-374B-B350-E3828CD95F7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614836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幻灯片" r:id="rId7" imgW="7772400" imgH="10058400" progId="TCLayout.ActiveDocument.1">
                  <p:embed/>
                </p:oleObj>
              </mc:Choice>
              <mc:Fallback>
                <p:oleObj name="think-cell 幻灯片" r:id="rId7" imgW="7772400" imgH="10058400" progId="TCLayout.ActiveDocument.1">
                  <p:embed/>
                  <p:pic>
                    <p:nvPicPr>
                      <p:cNvPr id="8" name="对象 7" hidden="1">
                        <a:extLst>
                          <a:ext uri="{FF2B5EF4-FFF2-40B4-BE49-F238E27FC236}">
                            <a16:creationId xmlns:a16="http://schemas.microsoft.com/office/drawing/2014/main" id="{BC987300-0E4A-374B-B350-E3828CD95F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076F415B-1F79-AA49-964B-4D661993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798125-6704-A341-BA3C-648F138007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1E8206F-8DD2-3249-9DF6-B355162440E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5291138" y="2817813"/>
            <a:ext cx="1609725" cy="4079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82550" tIns="82550" rIns="0" bIns="80963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tx2"/>
                </a:solidFill>
                <a:cs typeface="+mn-cs"/>
              </a:rPr>
              <a:t>收率优化模型</a:t>
            </a:r>
            <a:endParaRPr lang="zh-CN" altLang="en-US" b="1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21" name="Text Placeholder 2">
            <a:hlinkClick r:id="rId9" action="ppaction://hlinksldjump"/>
            <a:extLst>
              <a:ext uri="{FF2B5EF4-FFF2-40B4-BE49-F238E27FC236}">
                <a16:creationId xmlns:a16="http://schemas.microsoft.com/office/drawing/2014/main" id="{4410F385-B314-C048-A2D1-175CB42AE77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291138" y="3225800"/>
            <a:ext cx="16097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82550" tIns="80963" rIns="0" bIns="80963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>
                <a:cs typeface="+mn-cs"/>
              </a:rPr>
              <a:t>利润优化模型</a:t>
            </a:r>
            <a:endParaRPr lang="zh-CN" altLang="en-US" dirty="0">
              <a:cs typeface="+mn-cs"/>
            </a:endParaRPr>
          </a:p>
        </p:txBody>
      </p:sp>
      <p:sp>
        <p:nvSpPr>
          <p:cNvPr id="18" name="Text Placeholder 2">
            <a:hlinkClick r:id="rId10" action="ppaction://hlinksldjump"/>
            <a:extLst>
              <a:ext uri="{FF2B5EF4-FFF2-40B4-BE49-F238E27FC236}">
                <a16:creationId xmlns:a16="http://schemas.microsoft.com/office/drawing/2014/main" id="{D0163259-CB0F-3344-A846-9ACC7D0FE3E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5291138" y="3632200"/>
            <a:ext cx="160972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82550" tIns="80963" rIns="0" bIns="8255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dirty="0">
                <a:cs typeface="+mn-cs"/>
              </a:rPr>
              <a:t>数字化业绩管理</a:t>
            </a:r>
          </a:p>
        </p:txBody>
      </p:sp>
    </p:spTree>
    <p:extLst>
      <p:ext uri="{BB962C8B-B14F-4D97-AF65-F5344CB8AC3E}">
        <p14:creationId xmlns:p14="http://schemas.microsoft.com/office/powerpoint/2010/main" val="146616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对象 87" hidden="1">
            <a:extLst>
              <a:ext uri="{FF2B5EF4-FFF2-40B4-BE49-F238E27FC236}">
                <a16:creationId xmlns:a16="http://schemas.microsoft.com/office/drawing/2014/main" id="{7E6E8E33-75CF-2A47-A6AC-2B49A8D363D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29435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88" name="对象 87" hidden="1">
                        <a:extLst>
                          <a:ext uri="{FF2B5EF4-FFF2-40B4-BE49-F238E27FC236}">
                            <a16:creationId xmlns:a16="http://schemas.microsoft.com/office/drawing/2014/main" id="{7E6E8E33-75CF-2A47-A6AC-2B49A8D363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554736" y="1182624"/>
            <a:ext cx="11082655" cy="0"/>
          </a:xfrm>
          <a:custGeom>
            <a:avLst/>
            <a:gdLst/>
            <a:ahLst/>
            <a:cxnLst/>
            <a:rect l="l" t="t" r="r" b="b"/>
            <a:pathLst>
              <a:path w="11082655">
                <a:moveTo>
                  <a:pt x="0" y="0"/>
                </a:moveTo>
                <a:lnTo>
                  <a:pt x="110825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99342" y="6485635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Kai" pitchFamily="2" charset="-122"/>
                <a:ea typeface="Kai" pitchFamily="2" charset="-122"/>
                <a:cs typeface="Arial"/>
              </a:rPr>
              <a:t>12</a:t>
            </a:r>
            <a:endParaRPr sz="900">
              <a:latin typeface="Kai" pitchFamily="2" charset="-122"/>
              <a:ea typeface="Kai" pitchFamily="2" charset="-122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16482" y="4037123"/>
            <a:ext cx="2030730" cy="1760220"/>
            <a:chOff x="1316482" y="4037123"/>
            <a:chExt cx="2030730" cy="1760220"/>
          </a:xfrm>
        </p:grpSpPr>
        <p:sp>
          <p:nvSpPr>
            <p:cNvPr id="5" name="object 5"/>
            <p:cNvSpPr/>
            <p:nvPr/>
          </p:nvSpPr>
          <p:spPr>
            <a:xfrm>
              <a:off x="1316482" y="5388864"/>
              <a:ext cx="1937385" cy="76200"/>
            </a:xfrm>
            <a:custGeom>
              <a:avLst/>
              <a:gdLst/>
              <a:ahLst/>
              <a:cxnLst/>
              <a:rect l="l" t="t" r="r" b="b"/>
              <a:pathLst>
                <a:path w="1937385" h="76200">
                  <a:moveTo>
                    <a:pt x="1860804" y="0"/>
                  </a:moveTo>
                  <a:lnTo>
                    <a:pt x="1860804" y="76200"/>
                  </a:lnTo>
                  <a:lnTo>
                    <a:pt x="1924304" y="44450"/>
                  </a:lnTo>
                  <a:lnTo>
                    <a:pt x="1873504" y="44450"/>
                  </a:lnTo>
                  <a:lnTo>
                    <a:pt x="1873504" y="31750"/>
                  </a:lnTo>
                  <a:lnTo>
                    <a:pt x="1924304" y="31750"/>
                  </a:lnTo>
                  <a:lnTo>
                    <a:pt x="1860804" y="0"/>
                  </a:lnTo>
                  <a:close/>
                </a:path>
                <a:path w="1937385" h="76200">
                  <a:moveTo>
                    <a:pt x="96532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71676" y="44450"/>
                  </a:lnTo>
                  <a:lnTo>
                    <a:pt x="978026" y="38100"/>
                  </a:lnTo>
                  <a:lnTo>
                    <a:pt x="965326" y="38100"/>
                  </a:lnTo>
                  <a:lnTo>
                    <a:pt x="965326" y="31750"/>
                  </a:lnTo>
                  <a:close/>
                </a:path>
                <a:path w="1937385" h="76200">
                  <a:moveTo>
                    <a:pt x="978026" y="38100"/>
                  </a:moveTo>
                  <a:lnTo>
                    <a:pt x="971676" y="44450"/>
                  </a:lnTo>
                  <a:lnTo>
                    <a:pt x="978026" y="44450"/>
                  </a:lnTo>
                  <a:lnTo>
                    <a:pt x="978026" y="38100"/>
                  </a:lnTo>
                  <a:close/>
                </a:path>
                <a:path w="1937385" h="76200">
                  <a:moveTo>
                    <a:pt x="1860804" y="31750"/>
                  </a:moveTo>
                  <a:lnTo>
                    <a:pt x="971676" y="31750"/>
                  </a:lnTo>
                  <a:lnTo>
                    <a:pt x="965326" y="38100"/>
                  </a:lnTo>
                  <a:lnTo>
                    <a:pt x="978026" y="38100"/>
                  </a:lnTo>
                  <a:lnTo>
                    <a:pt x="978026" y="44450"/>
                  </a:lnTo>
                  <a:lnTo>
                    <a:pt x="1860804" y="44450"/>
                  </a:lnTo>
                  <a:lnTo>
                    <a:pt x="1860804" y="31750"/>
                  </a:lnTo>
                  <a:close/>
                </a:path>
                <a:path w="1937385" h="76200">
                  <a:moveTo>
                    <a:pt x="1924304" y="31750"/>
                  </a:moveTo>
                  <a:lnTo>
                    <a:pt x="1873504" y="31750"/>
                  </a:lnTo>
                  <a:lnTo>
                    <a:pt x="1873504" y="44450"/>
                  </a:lnTo>
                  <a:lnTo>
                    <a:pt x="1924304" y="44450"/>
                  </a:lnTo>
                  <a:lnTo>
                    <a:pt x="1937004" y="38100"/>
                  </a:lnTo>
                  <a:lnTo>
                    <a:pt x="1924304" y="31750"/>
                  </a:lnTo>
                  <a:close/>
                </a:path>
                <a:path w="1937385" h="76200">
                  <a:moveTo>
                    <a:pt x="971676" y="31750"/>
                  </a:moveTo>
                  <a:lnTo>
                    <a:pt x="965326" y="31750"/>
                  </a:lnTo>
                  <a:lnTo>
                    <a:pt x="965326" y="38100"/>
                  </a:lnTo>
                  <a:lnTo>
                    <a:pt x="97167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01008" y="4040298"/>
              <a:ext cx="1242695" cy="1753870"/>
            </a:xfrm>
            <a:custGeom>
              <a:avLst/>
              <a:gdLst/>
              <a:ahLst/>
              <a:cxnLst/>
              <a:rect l="l" t="t" r="r" b="b"/>
              <a:pathLst>
                <a:path w="1242695" h="1753870">
                  <a:moveTo>
                    <a:pt x="28924" y="0"/>
                  </a:moveTo>
                  <a:lnTo>
                    <a:pt x="19337" y="184"/>
                  </a:lnTo>
                  <a:lnTo>
                    <a:pt x="10239" y="4143"/>
                  </a:lnTo>
                  <a:lnTo>
                    <a:pt x="3411" y="11312"/>
                  </a:lnTo>
                  <a:lnTo>
                    <a:pt x="0" y="20256"/>
                  </a:lnTo>
                  <a:lnTo>
                    <a:pt x="184" y="29843"/>
                  </a:lnTo>
                  <a:lnTo>
                    <a:pt x="4143" y="38941"/>
                  </a:lnTo>
                  <a:lnTo>
                    <a:pt x="1197435" y="1743128"/>
                  </a:lnTo>
                  <a:lnTo>
                    <a:pt x="1204604" y="1749954"/>
                  </a:lnTo>
                  <a:lnTo>
                    <a:pt x="1213548" y="1753381"/>
                  </a:lnTo>
                  <a:lnTo>
                    <a:pt x="1223135" y="1753212"/>
                  </a:lnTo>
                  <a:lnTo>
                    <a:pt x="1232233" y="1749250"/>
                  </a:lnTo>
                  <a:lnTo>
                    <a:pt x="1239061" y="1742076"/>
                  </a:lnTo>
                  <a:lnTo>
                    <a:pt x="1242472" y="1733148"/>
                  </a:lnTo>
                  <a:lnTo>
                    <a:pt x="1242288" y="1723584"/>
                  </a:lnTo>
                  <a:lnTo>
                    <a:pt x="1238329" y="1714503"/>
                  </a:lnTo>
                  <a:lnTo>
                    <a:pt x="45037" y="10239"/>
                  </a:lnTo>
                  <a:lnTo>
                    <a:pt x="37867" y="3411"/>
                  </a:lnTo>
                  <a:lnTo>
                    <a:pt x="28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101008" y="4040298"/>
              <a:ext cx="1242695" cy="1753870"/>
            </a:xfrm>
            <a:custGeom>
              <a:avLst/>
              <a:gdLst/>
              <a:ahLst/>
              <a:cxnLst/>
              <a:rect l="l" t="t" r="r" b="b"/>
              <a:pathLst>
                <a:path w="1242695" h="1753870">
                  <a:moveTo>
                    <a:pt x="10239" y="4143"/>
                  </a:moveTo>
                  <a:lnTo>
                    <a:pt x="19337" y="184"/>
                  </a:lnTo>
                  <a:lnTo>
                    <a:pt x="28924" y="0"/>
                  </a:lnTo>
                  <a:lnTo>
                    <a:pt x="37867" y="3411"/>
                  </a:lnTo>
                  <a:lnTo>
                    <a:pt x="45037" y="10239"/>
                  </a:lnTo>
                  <a:lnTo>
                    <a:pt x="1238329" y="1714503"/>
                  </a:lnTo>
                  <a:lnTo>
                    <a:pt x="1242288" y="1723584"/>
                  </a:lnTo>
                  <a:lnTo>
                    <a:pt x="1242472" y="1733148"/>
                  </a:lnTo>
                  <a:lnTo>
                    <a:pt x="1239061" y="1742076"/>
                  </a:lnTo>
                  <a:lnTo>
                    <a:pt x="1232233" y="1749250"/>
                  </a:lnTo>
                  <a:lnTo>
                    <a:pt x="1223135" y="1753212"/>
                  </a:lnTo>
                  <a:lnTo>
                    <a:pt x="1213548" y="1753381"/>
                  </a:lnTo>
                  <a:lnTo>
                    <a:pt x="1204604" y="1749954"/>
                  </a:lnTo>
                  <a:lnTo>
                    <a:pt x="1197435" y="1743128"/>
                  </a:lnTo>
                  <a:lnTo>
                    <a:pt x="4143" y="38941"/>
                  </a:lnTo>
                  <a:lnTo>
                    <a:pt x="184" y="29843"/>
                  </a:lnTo>
                  <a:lnTo>
                    <a:pt x="0" y="20256"/>
                  </a:lnTo>
                  <a:lnTo>
                    <a:pt x="3411" y="11312"/>
                  </a:lnTo>
                  <a:lnTo>
                    <a:pt x="10239" y="4143"/>
                  </a:lnTo>
                  <a:close/>
                </a:path>
              </a:pathLst>
            </a:custGeom>
            <a:ln w="6350">
              <a:solidFill>
                <a:srgbClr val="041C2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038604" y="4041665"/>
              <a:ext cx="1176020" cy="551180"/>
            </a:xfrm>
            <a:custGeom>
              <a:avLst/>
              <a:gdLst/>
              <a:ahLst/>
              <a:cxnLst/>
              <a:rect l="l" t="t" r="r" b="b"/>
              <a:pathLst>
                <a:path w="1176020" h="551179">
                  <a:moveTo>
                    <a:pt x="1150246" y="0"/>
                  </a:moveTo>
                  <a:lnTo>
                    <a:pt x="14858" y="503410"/>
                  </a:lnTo>
                  <a:lnTo>
                    <a:pt x="0" y="526752"/>
                  </a:lnTo>
                  <a:lnTo>
                    <a:pt x="2158" y="536430"/>
                  </a:lnTo>
                  <a:lnTo>
                    <a:pt x="7887" y="544484"/>
                  </a:lnTo>
                  <a:lnTo>
                    <a:pt x="15986" y="549527"/>
                  </a:lnTo>
                  <a:lnTo>
                    <a:pt x="25394" y="551164"/>
                  </a:lnTo>
                  <a:lnTo>
                    <a:pt x="35051" y="549003"/>
                  </a:lnTo>
                  <a:lnTo>
                    <a:pt x="1160907" y="47734"/>
                  </a:lnTo>
                  <a:lnTo>
                    <a:pt x="1168981" y="42005"/>
                  </a:lnTo>
                  <a:lnTo>
                    <a:pt x="1174067" y="33907"/>
                  </a:lnTo>
                  <a:lnTo>
                    <a:pt x="1175748" y="24499"/>
                  </a:lnTo>
                  <a:lnTo>
                    <a:pt x="1173607" y="14841"/>
                  </a:lnTo>
                  <a:lnTo>
                    <a:pt x="1167804" y="6766"/>
                  </a:lnTo>
                  <a:lnTo>
                    <a:pt x="1159668" y="1680"/>
                  </a:lnTo>
                  <a:lnTo>
                    <a:pt x="1150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038604" y="4041665"/>
              <a:ext cx="1176020" cy="551180"/>
            </a:xfrm>
            <a:custGeom>
              <a:avLst/>
              <a:gdLst/>
              <a:ahLst/>
              <a:cxnLst/>
              <a:rect l="l" t="t" r="r" b="b"/>
              <a:pathLst>
                <a:path w="1176020" h="551179">
                  <a:moveTo>
                    <a:pt x="2158" y="536430"/>
                  </a:moveTo>
                  <a:lnTo>
                    <a:pt x="0" y="526752"/>
                  </a:lnTo>
                  <a:lnTo>
                    <a:pt x="1650" y="517300"/>
                  </a:lnTo>
                  <a:lnTo>
                    <a:pt x="6731" y="509158"/>
                  </a:lnTo>
                  <a:lnTo>
                    <a:pt x="14858" y="503410"/>
                  </a:lnTo>
                  <a:lnTo>
                    <a:pt x="1140587" y="2141"/>
                  </a:lnTo>
                  <a:lnTo>
                    <a:pt x="1150246" y="0"/>
                  </a:lnTo>
                  <a:lnTo>
                    <a:pt x="1159668" y="1680"/>
                  </a:lnTo>
                  <a:lnTo>
                    <a:pt x="1167804" y="6766"/>
                  </a:lnTo>
                  <a:lnTo>
                    <a:pt x="1173607" y="14841"/>
                  </a:lnTo>
                  <a:lnTo>
                    <a:pt x="1175748" y="24499"/>
                  </a:lnTo>
                  <a:lnTo>
                    <a:pt x="1174067" y="33907"/>
                  </a:lnTo>
                  <a:lnTo>
                    <a:pt x="1168981" y="42005"/>
                  </a:lnTo>
                  <a:lnTo>
                    <a:pt x="1160907" y="47734"/>
                  </a:lnTo>
                  <a:lnTo>
                    <a:pt x="35051" y="549003"/>
                  </a:lnTo>
                  <a:lnTo>
                    <a:pt x="25394" y="551164"/>
                  </a:lnTo>
                  <a:lnTo>
                    <a:pt x="15986" y="549527"/>
                  </a:lnTo>
                  <a:lnTo>
                    <a:pt x="7887" y="544484"/>
                  </a:lnTo>
                  <a:lnTo>
                    <a:pt x="2158" y="536430"/>
                  </a:lnTo>
                  <a:close/>
                </a:path>
              </a:pathLst>
            </a:custGeom>
            <a:ln w="6350">
              <a:solidFill>
                <a:srgbClr val="041C2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49973" y="1269301"/>
            <a:ext cx="11087735" cy="2024380"/>
            <a:chOff x="549973" y="1269301"/>
            <a:chExt cx="11087735" cy="2024380"/>
          </a:xfrm>
        </p:grpSpPr>
        <p:sp>
          <p:nvSpPr>
            <p:cNvPr id="11" name="object 11"/>
            <p:cNvSpPr/>
            <p:nvPr/>
          </p:nvSpPr>
          <p:spPr>
            <a:xfrm>
              <a:off x="554736" y="1763268"/>
              <a:ext cx="10983595" cy="1530350"/>
            </a:xfrm>
            <a:custGeom>
              <a:avLst/>
              <a:gdLst/>
              <a:ahLst/>
              <a:cxnLst/>
              <a:rect l="l" t="t" r="r" b="b"/>
              <a:pathLst>
                <a:path w="10983595" h="1530350">
                  <a:moveTo>
                    <a:pt x="10983468" y="0"/>
                  </a:moveTo>
                  <a:lnTo>
                    <a:pt x="0" y="0"/>
                  </a:lnTo>
                  <a:lnTo>
                    <a:pt x="0" y="1530096"/>
                  </a:lnTo>
                  <a:lnTo>
                    <a:pt x="10983468" y="1530096"/>
                  </a:lnTo>
                  <a:lnTo>
                    <a:pt x="109834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110484" y="1805940"/>
              <a:ext cx="4916805" cy="1436370"/>
            </a:xfrm>
            <a:custGeom>
              <a:avLst/>
              <a:gdLst/>
              <a:ahLst/>
              <a:cxnLst/>
              <a:rect l="l" t="t" r="r" b="b"/>
              <a:pathLst>
                <a:path w="4916805" h="1436370">
                  <a:moveTo>
                    <a:pt x="0" y="0"/>
                  </a:moveTo>
                  <a:lnTo>
                    <a:pt x="0" y="1435862"/>
                  </a:lnTo>
                </a:path>
                <a:path w="4916805" h="1436370">
                  <a:moveTo>
                    <a:pt x="4916424" y="0"/>
                  </a:moveTo>
                  <a:lnTo>
                    <a:pt x="4916424" y="1435862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996428" y="1274063"/>
              <a:ext cx="3641090" cy="457200"/>
            </a:xfrm>
            <a:custGeom>
              <a:avLst/>
              <a:gdLst/>
              <a:ahLst/>
              <a:cxnLst/>
              <a:rect l="l" t="t" r="r" b="b"/>
              <a:pathLst>
                <a:path w="3641090" h="457200">
                  <a:moveTo>
                    <a:pt x="352183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521837" y="457200"/>
                  </a:lnTo>
                  <a:lnTo>
                    <a:pt x="3640836" y="228600"/>
                  </a:lnTo>
                  <a:lnTo>
                    <a:pt x="3521837" y="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104387" y="1274063"/>
              <a:ext cx="5053965" cy="457200"/>
            </a:xfrm>
            <a:custGeom>
              <a:avLst/>
              <a:gdLst/>
              <a:ahLst/>
              <a:cxnLst/>
              <a:rect l="l" t="t" r="r" b="b"/>
              <a:pathLst>
                <a:path w="5053965" h="457200">
                  <a:moveTo>
                    <a:pt x="493458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934585" y="457200"/>
                  </a:lnTo>
                  <a:lnTo>
                    <a:pt x="5053584" y="228600"/>
                  </a:lnTo>
                  <a:lnTo>
                    <a:pt x="4934585" y="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104387" y="1274063"/>
              <a:ext cx="5053965" cy="457200"/>
            </a:xfrm>
            <a:custGeom>
              <a:avLst/>
              <a:gdLst/>
              <a:ahLst/>
              <a:cxnLst/>
              <a:rect l="l" t="t" r="r" b="b"/>
              <a:pathLst>
                <a:path w="5053965" h="457200">
                  <a:moveTo>
                    <a:pt x="0" y="0"/>
                  </a:moveTo>
                  <a:lnTo>
                    <a:pt x="4934585" y="0"/>
                  </a:lnTo>
                  <a:lnTo>
                    <a:pt x="5053584" y="228600"/>
                  </a:lnTo>
                  <a:lnTo>
                    <a:pt x="4934585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54736" y="1274063"/>
              <a:ext cx="2667000" cy="457200"/>
            </a:xfrm>
            <a:custGeom>
              <a:avLst/>
              <a:gdLst/>
              <a:ahLst/>
              <a:cxnLst/>
              <a:rect l="l" t="t" r="r" b="b"/>
              <a:pathLst>
                <a:path w="2667000" h="457200">
                  <a:moveTo>
                    <a:pt x="2548001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548001" y="457200"/>
                  </a:lnTo>
                  <a:lnTo>
                    <a:pt x="2667000" y="228600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54736" y="1274063"/>
              <a:ext cx="2667000" cy="457200"/>
            </a:xfrm>
            <a:custGeom>
              <a:avLst/>
              <a:gdLst/>
              <a:ahLst/>
              <a:cxnLst/>
              <a:rect l="l" t="t" r="r" b="b"/>
              <a:pathLst>
                <a:path w="2667000" h="457200">
                  <a:moveTo>
                    <a:pt x="0" y="0"/>
                  </a:moveTo>
                  <a:lnTo>
                    <a:pt x="2548001" y="0"/>
                  </a:lnTo>
                  <a:lnTo>
                    <a:pt x="2667000" y="228600"/>
                  </a:lnTo>
                  <a:lnTo>
                    <a:pt x="2548001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5800" y="1877009"/>
            <a:ext cx="2320925" cy="10490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9870" marR="5080" indent="-230504" algn="r">
              <a:lnSpc>
                <a:spcPts val="1905"/>
              </a:lnSpc>
              <a:spcBef>
                <a:spcPts val="135"/>
              </a:spcBef>
              <a:buFont typeface="Wingdings"/>
              <a:buChar char=""/>
              <a:tabLst>
                <a:tab pos="229870" algn="l"/>
                <a:tab pos="2305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了解一线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生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产中使用的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R="5715" algn="r">
              <a:lnSpc>
                <a:spcPts val="1905"/>
              </a:lnSpc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优化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工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具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、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方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法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和效果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29870" marR="5715" indent="-230504">
              <a:lnSpc>
                <a:spcPts val="1870"/>
              </a:lnSpc>
              <a:spcBef>
                <a:spcPts val="520"/>
              </a:spcBef>
              <a:buFont typeface="Wingdings"/>
              <a:buChar char=""/>
              <a:tabLst>
                <a:tab pos="229870" algn="l"/>
                <a:tab pos="2305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了解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现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阶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段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生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产</a:t>
            </a:r>
            <a:r>
              <a:rPr sz="1600" spc="25" dirty="0">
                <a:latin typeface="Kai" pitchFamily="2" charset="-122"/>
                <a:ea typeface="Kai" pitchFamily="2" charset="-122"/>
                <a:cs typeface="Arial Unicode MS"/>
              </a:rPr>
              <a:t>工艺存 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在的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优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化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空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间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40608" y="1871598"/>
            <a:ext cx="4605655" cy="13366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29870" indent="-230504">
              <a:lnSpc>
                <a:spcPts val="1900"/>
              </a:lnSpc>
              <a:spcBef>
                <a:spcPts val="130"/>
              </a:spcBef>
              <a:buFont typeface="Wingdings"/>
              <a:buChar char=""/>
              <a:tabLst>
                <a:tab pos="229870" algn="l"/>
                <a:tab pos="2305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通过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进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料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性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质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传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递，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了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解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进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料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的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原油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组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成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，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得到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29870">
              <a:lnSpc>
                <a:spcPts val="1900"/>
              </a:lnSpc>
            </a:pPr>
            <a:r>
              <a:rPr sz="1600" spc="15" dirty="0">
                <a:latin typeface="Kai" pitchFamily="2" charset="-122"/>
                <a:ea typeface="Kai" pitchFamily="2" charset="-122"/>
                <a:cs typeface="Arial"/>
              </a:rPr>
              <a:t>FCC</a:t>
            </a:r>
            <a:r>
              <a:rPr sz="1600" spc="25" dirty="0">
                <a:latin typeface="Kai" pitchFamily="2" charset="-122"/>
                <a:ea typeface="Kai" pitchFamily="2" charset="-122"/>
                <a:cs typeface="Arial Unicode MS"/>
              </a:rPr>
              <a:t>催化裂化装置进料性质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估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计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29870" marR="5080" indent="-230504" algn="just">
              <a:lnSpc>
                <a:spcPct val="100000"/>
              </a:lnSpc>
              <a:spcBef>
                <a:spcPts val="725"/>
              </a:spcBef>
              <a:buFont typeface="Wingdings"/>
              <a:buChar char=""/>
              <a:tabLst>
                <a:tab pos="2305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收集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进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料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数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据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、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操作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数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据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和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收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率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数据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，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建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立</a:t>
            </a:r>
            <a:r>
              <a:rPr sz="1600" spc="25" dirty="0">
                <a:latin typeface="Kai" pitchFamily="2" charset="-122"/>
                <a:ea typeface="Kai" pitchFamily="2" charset="-122"/>
                <a:cs typeface="Arial Unicode MS"/>
              </a:rPr>
              <a:t>大数 据优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化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模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型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通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过优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化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反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应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温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，进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料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温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r>
              <a:rPr sz="1600" spc="20" dirty="0">
                <a:latin typeface="Kai" pitchFamily="2" charset="-122"/>
                <a:ea typeface="Kai" pitchFamily="2" charset="-122"/>
                <a:cs typeface="Arial Unicode MS"/>
              </a:rPr>
              <a:t>，再 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生温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催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化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剂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活性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增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加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，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高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附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加量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产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品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收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率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95131" y="1862454"/>
            <a:ext cx="3088005" cy="1308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29870" marR="85725" indent="-230504">
              <a:lnSpc>
                <a:spcPct val="100000"/>
              </a:lnSpc>
              <a:spcBef>
                <a:spcPts val="130"/>
              </a:spcBef>
              <a:buFont typeface="Wingdings"/>
              <a:buChar char=""/>
              <a:tabLst>
                <a:tab pos="229870" algn="l"/>
                <a:tab pos="2305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建立</a:t>
            </a:r>
            <a:r>
              <a:rPr sz="1600" spc="25" dirty="0">
                <a:latin typeface="Kai" pitchFamily="2" charset="-122"/>
                <a:ea typeface="Kai" pitchFamily="2" charset="-122"/>
                <a:cs typeface="Arial"/>
              </a:rPr>
              <a:t>M</a:t>
            </a:r>
            <a:r>
              <a:rPr sz="1600" spc="-25" dirty="0">
                <a:latin typeface="Kai" pitchFamily="2" charset="-122"/>
                <a:ea typeface="Kai" pitchFamily="2" charset="-122"/>
                <a:cs typeface="Arial"/>
              </a:rPr>
              <a:t>y</a:t>
            </a:r>
            <a:r>
              <a:rPr sz="1600" spc="20" dirty="0">
                <a:latin typeface="Kai" pitchFamily="2" charset="-122"/>
                <a:ea typeface="Kai" pitchFamily="2" charset="-122"/>
                <a:cs typeface="Arial"/>
              </a:rPr>
              <a:t>SQL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数据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库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将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与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试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点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R="127000" algn="ctr">
              <a:lnSpc>
                <a:spcPct val="100000"/>
              </a:lnSpc>
              <a:spcBef>
                <a:spcPts val="35"/>
              </a:spcBef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装置相关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的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数据导入数据库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29870" marR="5080" indent="-230504">
              <a:lnSpc>
                <a:spcPct val="102200"/>
              </a:lnSpc>
              <a:spcBef>
                <a:spcPts val="295"/>
              </a:spcBef>
              <a:buFont typeface="Wingdings"/>
              <a:buChar char=""/>
              <a:tabLst>
                <a:tab pos="229870" algn="l"/>
                <a:tab pos="2305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使用容器化的方式调用</a:t>
            </a:r>
            <a:r>
              <a:rPr sz="1600" spc="15" dirty="0">
                <a:latin typeface="Kai" pitchFamily="2" charset="-122"/>
                <a:ea typeface="Kai" pitchFamily="2" charset="-122"/>
                <a:cs typeface="Arial"/>
              </a:rPr>
              <a:t>Optimus  </a:t>
            </a:r>
            <a:r>
              <a:rPr sz="1600" spc="20" dirty="0">
                <a:latin typeface="Kai" pitchFamily="2" charset="-122"/>
                <a:ea typeface="Kai" pitchFamily="2" charset="-122"/>
                <a:cs typeface="Arial"/>
              </a:rPr>
              <a:t>AI</a:t>
            </a:r>
            <a:r>
              <a:rPr sz="1600" b="1" spc="20" dirty="0">
                <a:latin typeface="Kai" pitchFamily="2" charset="-122"/>
                <a:ea typeface="Kai" pitchFamily="2" charset="-122"/>
                <a:cs typeface="Kaiti SC"/>
              </a:rPr>
              <a:t>（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工业大数据引擎），提出 工艺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参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数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优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化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建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议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4695" y="3343148"/>
            <a:ext cx="14331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45" dirty="0">
                <a:latin typeface="Kai" pitchFamily="2" charset="-122"/>
                <a:ea typeface="Kai" pitchFamily="2" charset="-122"/>
                <a:cs typeface="Kaiti SC"/>
              </a:rPr>
              <a:t>催化</a:t>
            </a:r>
            <a:r>
              <a:rPr sz="1800" b="1" spc="55" dirty="0">
                <a:latin typeface="Kai" pitchFamily="2" charset="-122"/>
                <a:ea typeface="Kai" pitchFamily="2" charset="-122"/>
                <a:cs typeface="Kaiti SC"/>
              </a:rPr>
              <a:t>裂</a:t>
            </a:r>
            <a:r>
              <a:rPr sz="1800" b="1" spc="45" dirty="0">
                <a:latin typeface="Kai" pitchFamily="2" charset="-122"/>
                <a:ea typeface="Kai" pitchFamily="2" charset="-122"/>
                <a:cs typeface="Kaiti SC"/>
              </a:rPr>
              <a:t>化简</a:t>
            </a:r>
            <a:r>
              <a:rPr sz="1800" b="1" spc="35" dirty="0">
                <a:latin typeface="Kai" pitchFamily="2" charset="-122"/>
                <a:ea typeface="Kai" pitchFamily="2" charset="-122"/>
                <a:cs typeface="Kaiti SC"/>
              </a:rPr>
              <a:t>图</a:t>
            </a:r>
            <a:endParaRPr sz="18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1426" y="6474663"/>
            <a:ext cx="28238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Kai" pitchFamily="2" charset="-122"/>
                <a:ea typeface="Kai" pitchFamily="2" charset="-122"/>
                <a:cs typeface="Arial"/>
              </a:rPr>
              <a:t>1</a:t>
            </a:r>
            <a:r>
              <a:rPr sz="900" dirty="0">
                <a:latin typeface="Kai" pitchFamily="2" charset="-122"/>
                <a:ea typeface="Kai" pitchFamily="2" charset="-122"/>
                <a:cs typeface="Arial"/>
              </a:rPr>
              <a:t>.</a:t>
            </a:r>
            <a:r>
              <a:rPr sz="900" spc="-10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900" spc="10" dirty="0">
                <a:latin typeface="Kai" pitchFamily="2" charset="-122"/>
                <a:ea typeface="Kai" pitchFamily="2" charset="-122"/>
                <a:cs typeface="Arial Unicode MS"/>
              </a:rPr>
              <a:t>根据</a:t>
            </a:r>
            <a:r>
              <a:rPr sz="900" spc="-5" dirty="0">
                <a:latin typeface="Kai" pitchFamily="2" charset="-122"/>
                <a:ea typeface="Kai" pitchFamily="2" charset="-122"/>
                <a:cs typeface="Arial"/>
              </a:rPr>
              <a:t>201</a:t>
            </a:r>
            <a:r>
              <a:rPr sz="900" dirty="0">
                <a:latin typeface="Kai" pitchFamily="2" charset="-122"/>
                <a:ea typeface="Kai" pitchFamily="2" charset="-122"/>
                <a:cs typeface="Arial"/>
              </a:rPr>
              <a:t>9</a:t>
            </a:r>
            <a:r>
              <a:rPr sz="900" dirty="0">
                <a:latin typeface="Kai" pitchFamily="2" charset="-122"/>
                <a:ea typeface="Kai" pitchFamily="2" charset="-122"/>
                <a:cs typeface="Arial Unicode MS"/>
              </a:rPr>
              <a:t>年</a:t>
            </a:r>
            <a:r>
              <a:rPr sz="900" spc="-5" dirty="0">
                <a:latin typeface="Kai" pitchFamily="2" charset="-122"/>
                <a:ea typeface="Kai" pitchFamily="2" charset="-122"/>
                <a:cs typeface="Arial"/>
              </a:rPr>
              <a:t>1</a:t>
            </a:r>
            <a:r>
              <a:rPr sz="900" spc="-15" dirty="0">
                <a:latin typeface="Kai" pitchFamily="2" charset="-122"/>
                <a:ea typeface="Kai" pitchFamily="2" charset="-122"/>
                <a:cs typeface="Arial"/>
              </a:rPr>
              <a:t>0</a:t>
            </a:r>
            <a:r>
              <a:rPr sz="900" dirty="0">
                <a:latin typeface="Kai" pitchFamily="2" charset="-122"/>
                <a:ea typeface="Kai" pitchFamily="2" charset="-122"/>
                <a:cs typeface="Arial Unicode MS"/>
              </a:rPr>
              <a:t>月产品价格结合车间工艺员的经验预估</a:t>
            </a:r>
            <a:endParaRPr sz="9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42340" y="131131"/>
            <a:ext cx="10859135" cy="780983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290"/>
              </a:spcBef>
            </a:pPr>
            <a:r>
              <a:rPr spc="5" dirty="0">
                <a:latin typeface="Kai" pitchFamily="2" charset="-122"/>
                <a:ea typeface="Kai" pitchFamily="2" charset="-122"/>
              </a:rPr>
              <a:t>案例：</a:t>
            </a:r>
            <a:r>
              <a:rPr spc="15" dirty="0">
                <a:latin typeface="Kai" pitchFamily="2" charset="-122"/>
                <a:ea typeface="Kai" pitchFamily="2" charset="-122"/>
              </a:rPr>
              <a:t>催</a:t>
            </a:r>
            <a:r>
              <a:rPr spc="5" dirty="0">
                <a:latin typeface="Kai" pitchFamily="2" charset="-122"/>
                <a:ea typeface="Kai" pitchFamily="2" charset="-122"/>
              </a:rPr>
              <a:t>化裂化</a:t>
            </a:r>
            <a:r>
              <a:rPr spc="15" dirty="0">
                <a:latin typeface="Kai" pitchFamily="2" charset="-122"/>
                <a:ea typeface="Kai" pitchFamily="2" charset="-122"/>
              </a:rPr>
              <a:t>装</a:t>
            </a:r>
            <a:r>
              <a:rPr spc="5" dirty="0">
                <a:latin typeface="Kai" pitchFamily="2" charset="-122"/>
                <a:ea typeface="Kai" pitchFamily="2" charset="-122"/>
              </a:rPr>
              <a:t>置操作</a:t>
            </a:r>
            <a:r>
              <a:rPr spc="15" dirty="0">
                <a:latin typeface="Kai" pitchFamily="2" charset="-122"/>
                <a:ea typeface="Kai" pitchFamily="2" charset="-122"/>
              </a:rPr>
              <a:t>参</a:t>
            </a:r>
            <a:r>
              <a:rPr spc="5" dirty="0">
                <a:latin typeface="Kai" pitchFamily="2" charset="-122"/>
                <a:ea typeface="Kai" pitchFamily="2" charset="-122"/>
              </a:rPr>
              <a:t>数众多</a:t>
            </a:r>
            <a:r>
              <a:rPr spc="15" dirty="0">
                <a:latin typeface="Kai" pitchFamily="2" charset="-122"/>
                <a:ea typeface="Kai" pitchFamily="2" charset="-122"/>
              </a:rPr>
              <a:t>，</a:t>
            </a:r>
            <a:r>
              <a:rPr spc="5" dirty="0">
                <a:latin typeface="Kai" pitchFamily="2" charset="-122"/>
                <a:ea typeface="Kai" pitchFamily="2" charset="-122"/>
              </a:rPr>
              <a:t>工况复</a:t>
            </a:r>
            <a:r>
              <a:rPr spc="15" dirty="0">
                <a:latin typeface="Kai" pitchFamily="2" charset="-122"/>
                <a:ea typeface="Kai" pitchFamily="2" charset="-122"/>
              </a:rPr>
              <a:t>杂</a:t>
            </a:r>
            <a:r>
              <a:rPr spc="5" dirty="0">
                <a:latin typeface="Kai" pitchFamily="2" charset="-122"/>
                <a:ea typeface="Kai" pitchFamily="2" charset="-122"/>
              </a:rPr>
              <a:t>，工程</a:t>
            </a:r>
            <a:r>
              <a:rPr spc="15" dirty="0">
                <a:latin typeface="Kai" pitchFamily="2" charset="-122"/>
                <a:ea typeface="Kai" pitchFamily="2" charset="-122"/>
              </a:rPr>
              <a:t>师</a:t>
            </a:r>
            <a:r>
              <a:rPr spc="5" dirty="0">
                <a:latin typeface="Kai" pitchFamily="2" charset="-122"/>
                <a:ea typeface="Kai" pitchFamily="2" charset="-122"/>
              </a:rPr>
              <a:t>经验无</a:t>
            </a:r>
            <a:r>
              <a:rPr spc="15" dirty="0">
                <a:latin typeface="Kai" pitchFamily="2" charset="-122"/>
                <a:ea typeface="Kai" pitchFamily="2" charset="-122"/>
              </a:rPr>
              <a:t>法</a:t>
            </a:r>
            <a:r>
              <a:rPr spc="5" dirty="0">
                <a:latin typeface="Kai" pitchFamily="2" charset="-122"/>
                <a:ea typeface="Kai" pitchFamily="2" charset="-122"/>
              </a:rPr>
              <a:t>做到多</a:t>
            </a:r>
            <a:r>
              <a:rPr spc="15" dirty="0">
                <a:latin typeface="Kai" pitchFamily="2" charset="-122"/>
                <a:ea typeface="Kai" pitchFamily="2" charset="-122"/>
              </a:rPr>
              <a:t>参</a:t>
            </a:r>
            <a:r>
              <a:rPr spc="5" dirty="0">
                <a:latin typeface="Kai" pitchFamily="2" charset="-122"/>
                <a:ea typeface="Kai" pitchFamily="2" charset="-122"/>
              </a:rPr>
              <a:t>数</a:t>
            </a:r>
            <a:r>
              <a:rPr spc="-5" dirty="0">
                <a:latin typeface="Kai" pitchFamily="2" charset="-122"/>
                <a:ea typeface="Kai" pitchFamily="2" charset="-122"/>
              </a:rPr>
              <a:t>同 </a:t>
            </a:r>
            <a:r>
              <a:rPr spc="5" dirty="0">
                <a:latin typeface="Kai" pitchFamily="2" charset="-122"/>
                <a:ea typeface="Kai" pitchFamily="2" charset="-122"/>
              </a:rPr>
              <a:t>时优化</a:t>
            </a:r>
            <a:r>
              <a:rPr spc="15" dirty="0">
                <a:latin typeface="Kai" pitchFamily="2" charset="-122"/>
                <a:ea typeface="Kai" pitchFamily="2" charset="-122"/>
              </a:rPr>
              <a:t>以</a:t>
            </a:r>
            <a:r>
              <a:rPr spc="5" dirty="0">
                <a:latin typeface="Kai" pitchFamily="2" charset="-122"/>
                <a:ea typeface="Kai" pitchFamily="2" charset="-122"/>
              </a:rPr>
              <a:t>及量化</a:t>
            </a:r>
            <a:r>
              <a:rPr spc="15" dirty="0">
                <a:latin typeface="Kai" pitchFamily="2" charset="-122"/>
                <a:ea typeface="Kai" pitchFamily="2" charset="-122"/>
              </a:rPr>
              <a:t>寻</a:t>
            </a:r>
            <a:r>
              <a:rPr spc="-5" dirty="0">
                <a:latin typeface="Kai" pitchFamily="2" charset="-122"/>
                <a:ea typeface="Kai" pitchFamily="2" charset="-122"/>
              </a:rPr>
              <a:t>优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80973" y="4736338"/>
            <a:ext cx="4343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主风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8447" y="3718559"/>
            <a:ext cx="844550" cy="951230"/>
            <a:chOff x="1298447" y="3718559"/>
            <a:chExt cx="844550" cy="951230"/>
          </a:xfrm>
        </p:grpSpPr>
        <p:sp>
          <p:nvSpPr>
            <p:cNvPr id="26" name="object 26"/>
            <p:cNvSpPr/>
            <p:nvPr/>
          </p:nvSpPr>
          <p:spPr>
            <a:xfrm>
              <a:off x="1298447" y="3718559"/>
              <a:ext cx="512445" cy="203200"/>
            </a:xfrm>
            <a:custGeom>
              <a:avLst/>
              <a:gdLst/>
              <a:ahLst/>
              <a:cxnLst/>
              <a:rect l="l" t="t" r="r" b="b"/>
              <a:pathLst>
                <a:path w="512444" h="203200">
                  <a:moveTo>
                    <a:pt x="499618" y="38100"/>
                  </a:moveTo>
                  <a:lnTo>
                    <a:pt x="499618" y="202945"/>
                  </a:lnTo>
                  <a:lnTo>
                    <a:pt x="512318" y="202945"/>
                  </a:lnTo>
                  <a:lnTo>
                    <a:pt x="512318" y="44450"/>
                  </a:lnTo>
                  <a:lnTo>
                    <a:pt x="505968" y="44450"/>
                  </a:lnTo>
                  <a:lnTo>
                    <a:pt x="499618" y="38100"/>
                  </a:lnTo>
                  <a:close/>
                </a:path>
                <a:path w="512444" h="203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12444" h="203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12444" h="203200">
                  <a:moveTo>
                    <a:pt x="512318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99618" y="44450"/>
                  </a:lnTo>
                  <a:lnTo>
                    <a:pt x="499618" y="38100"/>
                  </a:lnTo>
                  <a:lnTo>
                    <a:pt x="512318" y="38100"/>
                  </a:lnTo>
                  <a:lnTo>
                    <a:pt x="512318" y="31750"/>
                  </a:lnTo>
                  <a:close/>
                </a:path>
                <a:path w="512444" h="203200">
                  <a:moveTo>
                    <a:pt x="512318" y="38100"/>
                  </a:moveTo>
                  <a:lnTo>
                    <a:pt x="499618" y="38100"/>
                  </a:lnTo>
                  <a:lnTo>
                    <a:pt x="505968" y="44450"/>
                  </a:lnTo>
                  <a:lnTo>
                    <a:pt x="512318" y="44450"/>
                  </a:lnTo>
                  <a:lnTo>
                    <a:pt x="512318" y="3810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472183" y="3947159"/>
              <a:ext cx="670560" cy="722630"/>
            </a:xfrm>
            <a:custGeom>
              <a:avLst/>
              <a:gdLst/>
              <a:ahLst/>
              <a:cxnLst/>
              <a:rect l="l" t="t" r="r" b="b"/>
              <a:pathLst>
                <a:path w="670560" h="722629">
                  <a:moveTo>
                    <a:pt x="670560" y="0"/>
                  </a:moveTo>
                  <a:lnTo>
                    <a:pt x="0" y="0"/>
                  </a:lnTo>
                  <a:lnTo>
                    <a:pt x="0" y="722376"/>
                  </a:lnTo>
                  <a:lnTo>
                    <a:pt x="670560" y="722376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472183" y="3947159"/>
            <a:ext cx="670560" cy="604012"/>
          </a:xfrm>
          <a:prstGeom prst="rect">
            <a:avLst/>
          </a:prstGeom>
          <a:ln w="6096">
            <a:solidFill>
              <a:srgbClr val="041C2C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233679" marR="122555" indent="-102235">
              <a:lnSpc>
                <a:spcPts val="1839"/>
              </a:lnSpc>
              <a:spcBef>
                <a:spcPts val="1110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再生 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器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049397" y="3943984"/>
            <a:ext cx="676910" cy="728980"/>
            <a:chOff x="3049397" y="3943984"/>
            <a:chExt cx="676910" cy="728980"/>
          </a:xfrm>
        </p:grpSpPr>
        <p:sp>
          <p:nvSpPr>
            <p:cNvPr id="30" name="object 30"/>
            <p:cNvSpPr/>
            <p:nvPr/>
          </p:nvSpPr>
          <p:spPr>
            <a:xfrm>
              <a:off x="3052572" y="3947159"/>
              <a:ext cx="670560" cy="722630"/>
            </a:xfrm>
            <a:custGeom>
              <a:avLst/>
              <a:gdLst/>
              <a:ahLst/>
              <a:cxnLst/>
              <a:rect l="l" t="t" r="r" b="b"/>
              <a:pathLst>
                <a:path w="670560" h="722629">
                  <a:moveTo>
                    <a:pt x="670560" y="0"/>
                  </a:moveTo>
                  <a:lnTo>
                    <a:pt x="0" y="0"/>
                  </a:lnTo>
                  <a:lnTo>
                    <a:pt x="0" y="722376"/>
                  </a:lnTo>
                  <a:lnTo>
                    <a:pt x="670560" y="722376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052572" y="3947159"/>
              <a:ext cx="670560" cy="722630"/>
            </a:xfrm>
            <a:custGeom>
              <a:avLst/>
              <a:gdLst/>
              <a:ahLst/>
              <a:cxnLst/>
              <a:rect l="l" t="t" r="r" b="b"/>
              <a:pathLst>
                <a:path w="670560" h="722629">
                  <a:moveTo>
                    <a:pt x="0" y="722376"/>
                  </a:moveTo>
                  <a:lnTo>
                    <a:pt x="670560" y="722376"/>
                  </a:lnTo>
                  <a:lnTo>
                    <a:pt x="670560" y="0"/>
                  </a:lnTo>
                  <a:lnTo>
                    <a:pt x="0" y="0"/>
                  </a:lnTo>
                  <a:lnTo>
                    <a:pt x="0" y="722376"/>
                  </a:lnTo>
                  <a:close/>
                </a:path>
              </a:pathLst>
            </a:custGeom>
            <a:ln w="6096">
              <a:solidFill>
                <a:srgbClr val="041C2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171189" y="4059682"/>
            <a:ext cx="434340" cy="50228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4300" marR="5080" indent="-102235">
              <a:lnSpc>
                <a:spcPts val="1839"/>
              </a:lnSpc>
              <a:spcBef>
                <a:spcPts val="225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沉降 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器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39540" y="4023359"/>
            <a:ext cx="670560" cy="908005"/>
          </a:xfrm>
          <a:prstGeom prst="rect">
            <a:avLst/>
          </a:prstGeom>
          <a:ln w="6096">
            <a:solidFill>
              <a:srgbClr val="041C2C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Kai" pitchFamily="2" charset="-122"/>
              <a:ea typeface="Kai" pitchFamily="2" charset="-122"/>
              <a:cs typeface="Times New Roman"/>
            </a:endParaRPr>
          </a:p>
          <a:p>
            <a:pPr marL="130810" marR="123825">
              <a:lnSpc>
                <a:spcPct val="131200"/>
              </a:lnSpc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主分 馏塔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66459" y="4023359"/>
            <a:ext cx="411480" cy="696595"/>
          </a:xfrm>
          <a:custGeom>
            <a:avLst/>
            <a:gdLst/>
            <a:ahLst/>
            <a:cxnLst/>
            <a:rect l="l" t="t" r="r" b="b"/>
            <a:pathLst>
              <a:path w="411479" h="696595">
                <a:moveTo>
                  <a:pt x="0" y="696468"/>
                </a:moveTo>
                <a:lnTo>
                  <a:pt x="411479" y="696468"/>
                </a:lnTo>
                <a:lnTo>
                  <a:pt x="411479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6096">
            <a:solidFill>
              <a:srgbClr val="041C2C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58661" y="4123690"/>
            <a:ext cx="228600" cy="50228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225"/>
              </a:spcBef>
            </a:pP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吸 收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18019" y="3922776"/>
            <a:ext cx="662940" cy="475615"/>
          </a:xfrm>
          <a:prstGeom prst="rect">
            <a:avLst/>
          </a:prstGeom>
          <a:ln w="6096">
            <a:solidFill>
              <a:srgbClr val="041C2C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231140" marR="116839" indent="-102235">
              <a:lnSpc>
                <a:spcPts val="1839"/>
              </a:lnSpc>
              <a:spcBef>
                <a:spcPts val="65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再吸 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收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966459" y="4991100"/>
            <a:ext cx="411480" cy="434340"/>
          </a:xfrm>
          <a:custGeom>
            <a:avLst/>
            <a:gdLst/>
            <a:ahLst/>
            <a:cxnLst/>
            <a:rect l="l" t="t" r="r" b="b"/>
            <a:pathLst>
              <a:path w="411479" h="434339">
                <a:moveTo>
                  <a:pt x="0" y="434340"/>
                </a:moveTo>
                <a:lnTo>
                  <a:pt x="411479" y="434340"/>
                </a:lnTo>
                <a:lnTo>
                  <a:pt x="411479" y="0"/>
                </a:lnTo>
                <a:lnTo>
                  <a:pt x="0" y="0"/>
                </a:lnTo>
                <a:lnTo>
                  <a:pt x="0" y="434340"/>
                </a:lnTo>
                <a:close/>
              </a:path>
            </a:pathLst>
          </a:custGeom>
          <a:ln w="6096">
            <a:solidFill>
              <a:srgbClr val="041C2C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58661" y="4960111"/>
            <a:ext cx="228600" cy="50228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225"/>
              </a:spcBef>
            </a:pP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解 析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48500" y="5010911"/>
            <a:ext cx="601980" cy="394970"/>
          </a:xfrm>
          <a:custGeom>
            <a:avLst/>
            <a:gdLst/>
            <a:ahLst/>
            <a:cxnLst/>
            <a:rect l="l" t="t" r="r" b="b"/>
            <a:pathLst>
              <a:path w="601979" h="394970">
                <a:moveTo>
                  <a:pt x="0" y="394716"/>
                </a:moveTo>
                <a:lnTo>
                  <a:pt x="601979" y="394716"/>
                </a:lnTo>
                <a:lnTo>
                  <a:pt x="601979" y="0"/>
                </a:lnTo>
                <a:lnTo>
                  <a:pt x="0" y="0"/>
                </a:lnTo>
                <a:lnTo>
                  <a:pt x="0" y="394716"/>
                </a:lnTo>
                <a:close/>
              </a:path>
            </a:pathLst>
          </a:custGeom>
          <a:ln w="6096">
            <a:solidFill>
              <a:srgbClr val="041C2C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34606" y="5071364"/>
            <a:ext cx="4343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稳定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299717" y="3707510"/>
            <a:ext cx="2640330" cy="1315085"/>
            <a:chOff x="1299717" y="3707510"/>
            <a:chExt cx="2640330" cy="1315085"/>
          </a:xfrm>
        </p:grpSpPr>
        <p:sp>
          <p:nvSpPr>
            <p:cNvPr id="42" name="object 42"/>
            <p:cNvSpPr/>
            <p:nvPr/>
          </p:nvSpPr>
          <p:spPr>
            <a:xfrm>
              <a:off x="1299717" y="4686299"/>
              <a:ext cx="550545" cy="187960"/>
            </a:xfrm>
            <a:custGeom>
              <a:avLst/>
              <a:gdLst/>
              <a:ahLst/>
              <a:cxnLst/>
              <a:rect l="l" t="t" r="r" b="b"/>
              <a:pathLst>
                <a:path w="550544" h="187960">
                  <a:moveTo>
                    <a:pt x="505968" y="175006"/>
                  </a:moveTo>
                  <a:lnTo>
                    <a:pt x="0" y="175006"/>
                  </a:lnTo>
                  <a:lnTo>
                    <a:pt x="0" y="187706"/>
                  </a:lnTo>
                  <a:lnTo>
                    <a:pt x="518668" y="187706"/>
                  </a:lnTo>
                  <a:lnTo>
                    <a:pt x="518668" y="181356"/>
                  </a:lnTo>
                  <a:lnTo>
                    <a:pt x="505968" y="181356"/>
                  </a:lnTo>
                  <a:lnTo>
                    <a:pt x="505968" y="175006"/>
                  </a:lnTo>
                  <a:close/>
                </a:path>
                <a:path w="550544" h="187960">
                  <a:moveTo>
                    <a:pt x="518668" y="63500"/>
                  </a:moveTo>
                  <a:lnTo>
                    <a:pt x="505968" y="63500"/>
                  </a:lnTo>
                  <a:lnTo>
                    <a:pt x="505968" y="181356"/>
                  </a:lnTo>
                  <a:lnTo>
                    <a:pt x="512318" y="175006"/>
                  </a:lnTo>
                  <a:lnTo>
                    <a:pt x="518668" y="175006"/>
                  </a:lnTo>
                  <a:lnTo>
                    <a:pt x="518668" y="63500"/>
                  </a:lnTo>
                  <a:close/>
                </a:path>
                <a:path w="550544" h="187960">
                  <a:moveTo>
                    <a:pt x="518668" y="175006"/>
                  </a:moveTo>
                  <a:lnTo>
                    <a:pt x="512318" y="175006"/>
                  </a:lnTo>
                  <a:lnTo>
                    <a:pt x="505968" y="181356"/>
                  </a:lnTo>
                  <a:lnTo>
                    <a:pt x="518668" y="181356"/>
                  </a:lnTo>
                  <a:lnTo>
                    <a:pt x="518668" y="175006"/>
                  </a:lnTo>
                  <a:close/>
                </a:path>
                <a:path w="550544" h="187960">
                  <a:moveTo>
                    <a:pt x="512318" y="0"/>
                  </a:moveTo>
                  <a:lnTo>
                    <a:pt x="474218" y="76200"/>
                  </a:lnTo>
                  <a:lnTo>
                    <a:pt x="505968" y="76200"/>
                  </a:lnTo>
                  <a:lnTo>
                    <a:pt x="505968" y="63500"/>
                  </a:lnTo>
                  <a:lnTo>
                    <a:pt x="544068" y="63500"/>
                  </a:lnTo>
                  <a:lnTo>
                    <a:pt x="512318" y="0"/>
                  </a:lnTo>
                  <a:close/>
                </a:path>
                <a:path w="550544" h="187960">
                  <a:moveTo>
                    <a:pt x="544068" y="63500"/>
                  </a:moveTo>
                  <a:lnTo>
                    <a:pt x="518668" y="63500"/>
                  </a:lnTo>
                  <a:lnTo>
                    <a:pt x="518668" y="76200"/>
                  </a:lnTo>
                  <a:lnTo>
                    <a:pt x="550418" y="76200"/>
                  </a:lnTo>
                  <a:lnTo>
                    <a:pt x="544068" y="6350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7157" y="4206499"/>
              <a:ext cx="198532" cy="20257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8190" y="4811043"/>
              <a:ext cx="191327" cy="21095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381501" y="3707510"/>
              <a:ext cx="558165" cy="995044"/>
            </a:xfrm>
            <a:custGeom>
              <a:avLst/>
              <a:gdLst/>
              <a:ahLst/>
              <a:cxnLst/>
              <a:rect l="l" t="t" r="r" b="b"/>
              <a:pathLst>
                <a:path w="558164" h="995045">
                  <a:moveTo>
                    <a:pt x="481838" y="918718"/>
                  </a:moveTo>
                  <a:lnTo>
                    <a:pt x="481838" y="994918"/>
                  </a:lnTo>
                  <a:lnTo>
                    <a:pt x="545338" y="963168"/>
                  </a:lnTo>
                  <a:lnTo>
                    <a:pt x="494538" y="963168"/>
                  </a:lnTo>
                  <a:lnTo>
                    <a:pt x="494538" y="950468"/>
                  </a:lnTo>
                  <a:lnTo>
                    <a:pt x="545338" y="950468"/>
                  </a:lnTo>
                  <a:lnTo>
                    <a:pt x="481838" y="918718"/>
                  </a:lnTo>
                  <a:close/>
                </a:path>
                <a:path w="558164" h="995045">
                  <a:moveTo>
                    <a:pt x="443484" y="6350"/>
                  </a:moveTo>
                  <a:lnTo>
                    <a:pt x="443484" y="963168"/>
                  </a:lnTo>
                  <a:lnTo>
                    <a:pt x="481838" y="963168"/>
                  </a:lnTo>
                  <a:lnTo>
                    <a:pt x="481838" y="956818"/>
                  </a:lnTo>
                  <a:lnTo>
                    <a:pt x="456184" y="956818"/>
                  </a:lnTo>
                  <a:lnTo>
                    <a:pt x="449834" y="950468"/>
                  </a:lnTo>
                  <a:lnTo>
                    <a:pt x="456184" y="950468"/>
                  </a:lnTo>
                  <a:lnTo>
                    <a:pt x="456184" y="12700"/>
                  </a:lnTo>
                  <a:lnTo>
                    <a:pt x="449834" y="12700"/>
                  </a:lnTo>
                  <a:lnTo>
                    <a:pt x="443484" y="6350"/>
                  </a:lnTo>
                  <a:close/>
                </a:path>
                <a:path w="558164" h="995045">
                  <a:moveTo>
                    <a:pt x="545338" y="950468"/>
                  </a:moveTo>
                  <a:lnTo>
                    <a:pt x="494538" y="950468"/>
                  </a:lnTo>
                  <a:lnTo>
                    <a:pt x="494538" y="963168"/>
                  </a:lnTo>
                  <a:lnTo>
                    <a:pt x="545338" y="963168"/>
                  </a:lnTo>
                  <a:lnTo>
                    <a:pt x="558038" y="956818"/>
                  </a:lnTo>
                  <a:lnTo>
                    <a:pt x="545338" y="950468"/>
                  </a:lnTo>
                  <a:close/>
                </a:path>
                <a:path w="558164" h="995045">
                  <a:moveTo>
                    <a:pt x="456184" y="950468"/>
                  </a:moveTo>
                  <a:lnTo>
                    <a:pt x="449834" y="950468"/>
                  </a:lnTo>
                  <a:lnTo>
                    <a:pt x="456184" y="956818"/>
                  </a:lnTo>
                  <a:lnTo>
                    <a:pt x="456184" y="950468"/>
                  </a:lnTo>
                  <a:close/>
                </a:path>
                <a:path w="558164" h="995045">
                  <a:moveTo>
                    <a:pt x="481838" y="950468"/>
                  </a:moveTo>
                  <a:lnTo>
                    <a:pt x="456184" y="950468"/>
                  </a:lnTo>
                  <a:lnTo>
                    <a:pt x="456184" y="956818"/>
                  </a:lnTo>
                  <a:lnTo>
                    <a:pt x="481838" y="956818"/>
                  </a:lnTo>
                  <a:lnTo>
                    <a:pt x="481838" y="950468"/>
                  </a:lnTo>
                  <a:close/>
                </a:path>
                <a:path w="558164" h="995045">
                  <a:moveTo>
                    <a:pt x="456184" y="0"/>
                  </a:moveTo>
                  <a:lnTo>
                    <a:pt x="0" y="0"/>
                  </a:lnTo>
                  <a:lnTo>
                    <a:pt x="0" y="245999"/>
                  </a:lnTo>
                  <a:lnTo>
                    <a:pt x="12700" y="245999"/>
                  </a:lnTo>
                  <a:lnTo>
                    <a:pt x="12700" y="12700"/>
                  </a:lnTo>
                  <a:lnTo>
                    <a:pt x="6350" y="12700"/>
                  </a:lnTo>
                  <a:lnTo>
                    <a:pt x="12700" y="6350"/>
                  </a:lnTo>
                  <a:lnTo>
                    <a:pt x="456184" y="6350"/>
                  </a:lnTo>
                  <a:lnTo>
                    <a:pt x="456184" y="0"/>
                  </a:lnTo>
                  <a:close/>
                </a:path>
                <a:path w="558164" h="995045">
                  <a:moveTo>
                    <a:pt x="12700" y="6350"/>
                  </a:moveTo>
                  <a:lnTo>
                    <a:pt x="6350" y="12700"/>
                  </a:lnTo>
                  <a:lnTo>
                    <a:pt x="12700" y="12700"/>
                  </a:lnTo>
                  <a:lnTo>
                    <a:pt x="12700" y="6350"/>
                  </a:lnTo>
                  <a:close/>
                </a:path>
                <a:path w="558164" h="995045">
                  <a:moveTo>
                    <a:pt x="443484" y="6350"/>
                  </a:moveTo>
                  <a:lnTo>
                    <a:pt x="12700" y="6350"/>
                  </a:lnTo>
                  <a:lnTo>
                    <a:pt x="12700" y="12700"/>
                  </a:lnTo>
                  <a:lnTo>
                    <a:pt x="443484" y="12700"/>
                  </a:lnTo>
                  <a:lnTo>
                    <a:pt x="443484" y="6350"/>
                  </a:lnTo>
                  <a:close/>
                </a:path>
                <a:path w="558164" h="995045">
                  <a:moveTo>
                    <a:pt x="456184" y="6350"/>
                  </a:moveTo>
                  <a:lnTo>
                    <a:pt x="443484" y="6350"/>
                  </a:lnTo>
                  <a:lnTo>
                    <a:pt x="449834" y="12700"/>
                  </a:lnTo>
                  <a:lnTo>
                    <a:pt x="456184" y="12700"/>
                  </a:lnTo>
                  <a:lnTo>
                    <a:pt x="456184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268470" y="3720084"/>
            <a:ext cx="3510915" cy="2494915"/>
            <a:chOff x="4268470" y="3720084"/>
            <a:chExt cx="3510915" cy="2494915"/>
          </a:xfrm>
        </p:grpSpPr>
        <p:sp>
          <p:nvSpPr>
            <p:cNvPr id="47" name="object 47"/>
            <p:cNvSpPr/>
            <p:nvPr/>
          </p:nvSpPr>
          <p:spPr>
            <a:xfrm>
              <a:off x="4611624" y="4157218"/>
              <a:ext cx="751840" cy="167005"/>
            </a:xfrm>
            <a:custGeom>
              <a:avLst/>
              <a:gdLst/>
              <a:ahLst/>
              <a:cxnLst/>
              <a:rect l="l" t="t" r="r" b="b"/>
              <a:pathLst>
                <a:path w="751839" h="167004">
                  <a:moveTo>
                    <a:pt x="233679" y="75564"/>
                  </a:moveTo>
                  <a:lnTo>
                    <a:pt x="233679" y="166623"/>
                  </a:lnTo>
                  <a:lnTo>
                    <a:pt x="751586" y="166623"/>
                  </a:lnTo>
                  <a:lnTo>
                    <a:pt x="751586" y="160273"/>
                  </a:lnTo>
                  <a:lnTo>
                    <a:pt x="246379" y="160273"/>
                  </a:lnTo>
                  <a:lnTo>
                    <a:pt x="240029" y="153923"/>
                  </a:lnTo>
                  <a:lnTo>
                    <a:pt x="246379" y="153923"/>
                  </a:lnTo>
                  <a:lnTo>
                    <a:pt x="246379" y="81914"/>
                  </a:lnTo>
                  <a:lnTo>
                    <a:pt x="240029" y="81914"/>
                  </a:lnTo>
                  <a:lnTo>
                    <a:pt x="233679" y="75564"/>
                  </a:lnTo>
                  <a:close/>
                </a:path>
                <a:path w="751839" h="167004">
                  <a:moveTo>
                    <a:pt x="246379" y="153923"/>
                  </a:moveTo>
                  <a:lnTo>
                    <a:pt x="240029" y="153923"/>
                  </a:lnTo>
                  <a:lnTo>
                    <a:pt x="246379" y="160273"/>
                  </a:lnTo>
                  <a:lnTo>
                    <a:pt x="246379" y="153923"/>
                  </a:lnTo>
                  <a:close/>
                </a:path>
                <a:path w="751839" h="167004">
                  <a:moveTo>
                    <a:pt x="738886" y="153923"/>
                  </a:moveTo>
                  <a:lnTo>
                    <a:pt x="246379" y="153923"/>
                  </a:lnTo>
                  <a:lnTo>
                    <a:pt x="246379" y="160273"/>
                  </a:lnTo>
                  <a:lnTo>
                    <a:pt x="738886" y="160273"/>
                  </a:lnTo>
                  <a:lnTo>
                    <a:pt x="738886" y="153923"/>
                  </a:lnTo>
                  <a:close/>
                </a:path>
                <a:path w="751839" h="167004">
                  <a:moveTo>
                    <a:pt x="751586" y="0"/>
                  </a:moveTo>
                  <a:lnTo>
                    <a:pt x="738886" y="0"/>
                  </a:lnTo>
                  <a:lnTo>
                    <a:pt x="738886" y="160273"/>
                  </a:lnTo>
                  <a:lnTo>
                    <a:pt x="745236" y="153923"/>
                  </a:lnTo>
                  <a:lnTo>
                    <a:pt x="751586" y="153923"/>
                  </a:lnTo>
                  <a:lnTo>
                    <a:pt x="751586" y="0"/>
                  </a:lnTo>
                  <a:close/>
                </a:path>
                <a:path w="751839" h="167004">
                  <a:moveTo>
                    <a:pt x="751586" y="153923"/>
                  </a:moveTo>
                  <a:lnTo>
                    <a:pt x="745236" y="153923"/>
                  </a:lnTo>
                  <a:lnTo>
                    <a:pt x="738886" y="160273"/>
                  </a:lnTo>
                  <a:lnTo>
                    <a:pt x="751586" y="160273"/>
                  </a:lnTo>
                  <a:lnTo>
                    <a:pt x="751586" y="153923"/>
                  </a:lnTo>
                  <a:close/>
                </a:path>
                <a:path w="751839" h="167004">
                  <a:moveTo>
                    <a:pt x="76200" y="37464"/>
                  </a:moveTo>
                  <a:lnTo>
                    <a:pt x="0" y="75564"/>
                  </a:lnTo>
                  <a:lnTo>
                    <a:pt x="76200" y="113664"/>
                  </a:lnTo>
                  <a:lnTo>
                    <a:pt x="76200" y="81914"/>
                  </a:lnTo>
                  <a:lnTo>
                    <a:pt x="63500" y="81914"/>
                  </a:lnTo>
                  <a:lnTo>
                    <a:pt x="63500" y="69214"/>
                  </a:lnTo>
                  <a:lnTo>
                    <a:pt x="76200" y="69214"/>
                  </a:lnTo>
                  <a:lnTo>
                    <a:pt x="76200" y="37464"/>
                  </a:lnTo>
                  <a:close/>
                </a:path>
                <a:path w="751839" h="167004">
                  <a:moveTo>
                    <a:pt x="76200" y="69214"/>
                  </a:moveTo>
                  <a:lnTo>
                    <a:pt x="63500" y="69214"/>
                  </a:lnTo>
                  <a:lnTo>
                    <a:pt x="63500" y="81914"/>
                  </a:lnTo>
                  <a:lnTo>
                    <a:pt x="76200" y="81914"/>
                  </a:lnTo>
                  <a:lnTo>
                    <a:pt x="76200" y="69214"/>
                  </a:lnTo>
                  <a:close/>
                </a:path>
                <a:path w="751839" h="167004">
                  <a:moveTo>
                    <a:pt x="246379" y="69214"/>
                  </a:moveTo>
                  <a:lnTo>
                    <a:pt x="76200" y="69214"/>
                  </a:lnTo>
                  <a:lnTo>
                    <a:pt x="76200" y="81914"/>
                  </a:lnTo>
                  <a:lnTo>
                    <a:pt x="233679" y="81914"/>
                  </a:lnTo>
                  <a:lnTo>
                    <a:pt x="233679" y="75564"/>
                  </a:lnTo>
                  <a:lnTo>
                    <a:pt x="246379" y="75564"/>
                  </a:lnTo>
                  <a:lnTo>
                    <a:pt x="246379" y="69214"/>
                  </a:lnTo>
                  <a:close/>
                </a:path>
                <a:path w="751839" h="167004">
                  <a:moveTo>
                    <a:pt x="246379" y="75564"/>
                  </a:moveTo>
                  <a:lnTo>
                    <a:pt x="233679" y="75564"/>
                  </a:lnTo>
                  <a:lnTo>
                    <a:pt x="240029" y="81914"/>
                  </a:lnTo>
                  <a:lnTo>
                    <a:pt x="246379" y="81914"/>
                  </a:lnTo>
                  <a:lnTo>
                    <a:pt x="246379" y="75564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3436" y="4279392"/>
              <a:ext cx="172974" cy="762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344414" y="4157218"/>
              <a:ext cx="622300" cy="167005"/>
            </a:xfrm>
            <a:custGeom>
              <a:avLst/>
              <a:gdLst/>
              <a:ahLst/>
              <a:cxnLst/>
              <a:rect l="l" t="t" r="r" b="b"/>
              <a:pathLst>
                <a:path w="622300" h="167004">
                  <a:moveTo>
                    <a:pt x="12700" y="0"/>
                  </a:moveTo>
                  <a:lnTo>
                    <a:pt x="0" y="0"/>
                  </a:lnTo>
                  <a:lnTo>
                    <a:pt x="0" y="166623"/>
                  </a:lnTo>
                  <a:lnTo>
                    <a:pt x="430149" y="166623"/>
                  </a:lnTo>
                  <a:lnTo>
                    <a:pt x="430149" y="160273"/>
                  </a:lnTo>
                  <a:lnTo>
                    <a:pt x="12700" y="160273"/>
                  </a:lnTo>
                  <a:lnTo>
                    <a:pt x="6350" y="153923"/>
                  </a:lnTo>
                  <a:lnTo>
                    <a:pt x="12700" y="153923"/>
                  </a:lnTo>
                  <a:lnTo>
                    <a:pt x="12700" y="0"/>
                  </a:lnTo>
                  <a:close/>
                </a:path>
                <a:path w="622300" h="167004">
                  <a:moveTo>
                    <a:pt x="12700" y="153923"/>
                  </a:moveTo>
                  <a:lnTo>
                    <a:pt x="6350" y="153923"/>
                  </a:lnTo>
                  <a:lnTo>
                    <a:pt x="12700" y="160273"/>
                  </a:lnTo>
                  <a:lnTo>
                    <a:pt x="12700" y="153923"/>
                  </a:lnTo>
                  <a:close/>
                </a:path>
                <a:path w="622300" h="167004">
                  <a:moveTo>
                    <a:pt x="417449" y="153923"/>
                  </a:moveTo>
                  <a:lnTo>
                    <a:pt x="12700" y="153923"/>
                  </a:lnTo>
                  <a:lnTo>
                    <a:pt x="12700" y="160273"/>
                  </a:lnTo>
                  <a:lnTo>
                    <a:pt x="417449" y="160273"/>
                  </a:lnTo>
                  <a:lnTo>
                    <a:pt x="417449" y="153923"/>
                  </a:lnTo>
                  <a:close/>
                </a:path>
                <a:path w="622300" h="167004">
                  <a:moveTo>
                    <a:pt x="545846" y="69214"/>
                  </a:moveTo>
                  <a:lnTo>
                    <a:pt x="417449" y="69214"/>
                  </a:lnTo>
                  <a:lnTo>
                    <a:pt x="417449" y="160273"/>
                  </a:lnTo>
                  <a:lnTo>
                    <a:pt x="423799" y="153923"/>
                  </a:lnTo>
                  <a:lnTo>
                    <a:pt x="430149" y="153923"/>
                  </a:lnTo>
                  <a:lnTo>
                    <a:pt x="430149" y="81914"/>
                  </a:lnTo>
                  <a:lnTo>
                    <a:pt x="423799" y="81914"/>
                  </a:lnTo>
                  <a:lnTo>
                    <a:pt x="430149" y="75564"/>
                  </a:lnTo>
                  <a:lnTo>
                    <a:pt x="545846" y="75564"/>
                  </a:lnTo>
                  <a:lnTo>
                    <a:pt x="545846" y="69214"/>
                  </a:lnTo>
                  <a:close/>
                </a:path>
                <a:path w="622300" h="167004">
                  <a:moveTo>
                    <a:pt x="430149" y="153923"/>
                  </a:moveTo>
                  <a:lnTo>
                    <a:pt x="423799" y="153923"/>
                  </a:lnTo>
                  <a:lnTo>
                    <a:pt x="417449" y="160273"/>
                  </a:lnTo>
                  <a:lnTo>
                    <a:pt x="430149" y="160273"/>
                  </a:lnTo>
                  <a:lnTo>
                    <a:pt x="430149" y="153923"/>
                  </a:lnTo>
                  <a:close/>
                </a:path>
                <a:path w="622300" h="167004">
                  <a:moveTo>
                    <a:pt x="545846" y="37464"/>
                  </a:moveTo>
                  <a:lnTo>
                    <a:pt x="545846" y="113664"/>
                  </a:lnTo>
                  <a:lnTo>
                    <a:pt x="609346" y="81914"/>
                  </a:lnTo>
                  <a:lnTo>
                    <a:pt x="558546" y="81914"/>
                  </a:lnTo>
                  <a:lnTo>
                    <a:pt x="558546" y="69214"/>
                  </a:lnTo>
                  <a:lnTo>
                    <a:pt x="609346" y="69214"/>
                  </a:lnTo>
                  <a:lnTo>
                    <a:pt x="545846" y="37464"/>
                  </a:lnTo>
                  <a:close/>
                </a:path>
                <a:path w="622300" h="167004">
                  <a:moveTo>
                    <a:pt x="430149" y="75564"/>
                  </a:moveTo>
                  <a:lnTo>
                    <a:pt x="423799" y="81914"/>
                  </a:lnTo>
                  <a:lnTo>
                    <a:pt x="430149" y="81914"/>
                  </a:lnTo>
                  <a:lnTo>
                    <a:pt x="430149" y="75564"/>
                  </a:lnTo>
                  <a:close/>
                </a:path>
                <a:path w="622300" h="167004">
                  <a:moveTo>
                    <a:pt x="545846" y="75564"/>
                  </a:moveTo>
                  <a:lnTo>
                    <a:pt x="430149" y="75564"/>
                  </a:lnTo>
                  <a:lnTo>
                    <a:pt x="430149" y="81914"/>
                  </a:lnTo>
                  <a:lnTo>
                    <a:pt x="545846" y="81914"/>
                  </a:lnTo>
                  <a:lnTo>
                    <a:pt x="545846" y="75564"/>
                  </a:lnTo>
                  <a:close/>
                </a:path>
                <a:path w="622300" h="167004">
                  <a:moveTo>
                    <a:pt x="609346" y="69214"/>
                  </a:moveTo>
                  <a:lnTo>
                    <a:pt x="558546" y="69214"/>
                  </a:lnTo>
                  <a:lnTo>
                    <a:pt x="558546" y="81914"/>
                  </a:lnTo>
                  <a:lnTo>
                    <a:pt x="609346" y="81914"/>
                  </a:lnTo>
                  <a:lnTo>
                    <a:pt x="622046" y="75564"/>
                  </a:lnTo>
                  <a:lnTo>
                    <a:pt x="609346" y="69214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201412" y="4809744"/>
              <a:ext cx="562610" cy="139065"/>
            </a:xfrm>
            <a:custGeom>
              <a:avLst/>
              <a:gdLst/>
              <a:ahLst/>
              <a:cxnLst/>
              <a:rect l="l" t="t" r="r" b="b"/>
              <a:pathLst>
                <a:path w="562610" h="139064">
                  <a:moveTo>
                    <a:pt x="0" y="138683"/>
                  </a:moveTo>
                  <a:lnTo>
                    <a:pt x="562356" y="138683"/>
                  </a:lnTo>
                  <a:lnTo>
                    <a:pt x="562356" y="0"/>
                  </a:lnTo>
                  <a:lnTo>
                    <a:pt x="0" y="0"/>
                  </a:lnTo>
                  <a:lnTo>
                    <a:pt x="0" y="138683"/>
                  </a:lnTo>
                  <a:close/>
                </a:path>
              </a:pathLst>
            </a:custGeom>
            <a:ln w="6096">
              <a:solidFill>
                <a:srgbClr val="041C2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475732" y="4479036"/>
              <a:ext cx="151130" cy="330835"/>
            </a:xfrm>
            <a:custGeom>
              <a:avLst/>
              <a:gdLst/>
              <a:ahLst/>
              <a:cxnLst/>
              <a:rect l="l" t="t" r="r" b="b"/>
              <a:pathLst>
                <a:path w="151129" h="330835">
                  <a:moveTo>
                    <a:pt x="0" y="330707"/>
                  </a:moveTo>
                  <a:lnTo>
                    <a:pt x="0" y="0"/>
                  </a:lnTo>
                  <a:lnTo>
                    <a:pt x="150875" y="0"/>
                  </a:lnTo>
                </a:path>
              </a:pathLst>
            </a:custGeom>
            <a:ln w="6096">
              <a:solidFill>
                <a:srgbClr val="041C2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605272" y="4439412"/>
              <a:ext cx="265430" cy="100965"/>
            </a:xfrm>
            <a:custGeom>
              <a:avLst/>
              <a:gdLst/>
              <a:ahLst/>
              <a:cxnLst/>
              <a:rect l="l" t="t" r="r" b="b"/>
              <a:pathLst>
                <a:path w="265429" h="100964">
                  <a:moveTo>
                    <a:pt x="252729" y="38100"/>
                  </a:moveTo>
                  <a:lnTo>
                    <a:pt x="252729" y="100837"/>
                  </a:lnTo>
                  <a:lnTo>
                    <a:pt x="265429" y="100837"/>
                  </a:lnTo>
                  <a:lnTo>
                    <a:pt x="265429" y="44450"/>
                  </a:lnTo>
                  <a:lnTo>
                    <a:pt x="259079" y="44450"/>
                  </a:lnTo>
                  <a:lnTo>
                    <a:pt x="252729" y="38100"/>
                  </a:lnTo>
                  <a:close/>
                </a:path>
                <a:path w="265429" h="100964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65429" h="100964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65429" h="100964">
                  <a:moveTo>
                    <a:pt x="265429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52729" y="44450"/>
                  </a:lnTo>
                  <a:lnTo>
                    <a:pt x="252729" y="38100"/>
                  </a:lnTo>
                  <a:lnTo>
                    <a:pt x="265429" y="38100"/>
                  </a:lnTo>
                  <a:lnTo>
                    <a:pt x="265429" y="31750"/>
                  </a:lnTo>
                  <a:close/>
                </a:path>
                <a:path w="265429" h="100964">
                  <a:moveTo>
                    <a:pt x="265429" y="38100"/>
                  </a:moveTo>
                  <a:lnTo>
                    <a:pt x="252729" y="38100"/>
                  </a:lnTo>
                  <a:lnTo>
                    <a:pt x="259079" y="44450"/>
                  </a:lnTo>
                  <a:lnTo>
                    <a:pt x="265429" y="44450"/>
                  </a:lnTo>
                  <a:lnTo>
                    <a:pt x="265429" y="3810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1056" y="4523232"/>
              <a:ext cx="152400" cy="1524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343017" y="4547108"/>
              <a:ext cx="277495" cy="96520"/>
            </a:xfrm>
            <a:custGeom>
              <a:avLst/>
              <a:gdLst/>
              <a:ahLst/>
              <a:cxnLst/>
              <a:rect l="l" t="t" r="r" b="b"/>
              <a:pathLst>
                <a:path w="277495" h="96520">
                  <a:moveTo>
                    <a:pt x="202146" y="30670"/>
                  </a:moveTo>
                  <a:lnTo>
                    <a:pt x="0" y="84201"/>
                  </a:lnTo>
                  <a:lnTo>
                    <a:pt x="3302" y="96520"/>
                  </a:lnTo>
                  <a:lnTo>
                    <a:pt x="205370" y="42890"/>
                  </a:lnTo>
                  <a:lnTo>
                    <a:pt x="202146" y="30670"/>
                  </a:lnTo>
                  <a:close/>
                </a:path>
                <a:path w="277495" h="96520">
                  <a:moveTo>
                    <a:pt x="265857" y="27432"/>
                  </a:moveTo>
                  <a:lnTo>
                    <a:pt x="214375" y="27432"/>
                  </a:lnTo>
                  <a:lnTo>
                    <a:pt x="217678" y="39624"/>
                  </a:lnTo>
                  <a:lnTo>
                    <a:pt x="205370" y="42890"/>
                  </a:lnTo>
                  <a:lnTo>
                    <a:pt x="213487" y="73660"/>
                  </a:lnTo>
                  <a:lnTo>
                    <a:pt x="265857" y="27432"/>
                  </a:lnTo>
                  <a:close/>
                </a:path>
                <a:path w="277495" h="96520">
                  <a:moveTo>
                    <a:pt x="214375" y="27432"/>
                  </a:moveTo>
                  <a:lnTo>
                    <a:pt x="202146" y="30670"/>
                  </a:lnTo>
                  <a:lnTo>
                    <a:pt x="205370" y="42890"/>
                  </a:lnTo>
                  <a:lnTo>
                    <a:pt x="217678" y="39624"/>
                  </a:lnTo>
                  <a:lnTo>
                    <a:pt x="214375" y="27432"/>
                  </a:lnTo>
                  <a:close/>
                </a:path>
                <a:path w="277495" h="96520">
                  <a:moveTo>
                    <a:pt x="194056" y="0"/>
                  </a:moveTo>
                  <a:lnTo>
                    <a:pt x="202146" y="30670"/>
                  </a:lnTo>
                  <a:lnTo>
                    <a:pt x="214375" y="27432"/>
                  </a:lnTo>
                  <a:lnTo>
                    <a:pt x="265857" y="27432"/>
                  </a:lnTo>
                  <a:lnTo>
                    <a:pt x="277368" y="17272"/>
                  </a:lnTo>
                  <a:lnTo>
                    <a:pt x="194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690362" y="4610100"/>
              <a:ext cx="833119" cy="632460"/>
            </a:xfrm>
            <a:custGeom>
              <a:avLst/>
              <a:gdLst/>
              <a:ahLst/>
              <a:cxnLst/>
              <a:rect l="l" t="t" r="r" b="b"/>
              <a:pathLst>
                <a:path w="833120" h="632460">
                  <a:moveTo>
                    <a:pt x="276098" y="38100"/>
                  </a:moveTo>
                  <a:lnTo>
                    <a:pt x="263398" y="31750"/>
                  </a:lnTo>
                  <a:lnTo>
                    <a:pt x="199898" y="0"/>
                  </a:lnTo>
                  <a:lnTo>
                    <a:pt x="199898" y="31750"/>
                  </a:lnTo>
                  <a:lnTo>
                    <a:pt x="0" y="31750"/>
                  </a:lnTo>
                  <a:lnTo>
                    <a:pt x="0" y="195326"/>
                  </a:lnTo>
                  <a:lnTo>
                    <a:pt x="12700" y="195326"/>
                  </a:lnTo>
                  <a:lnTo>
                    <a:pt x="12700" y="44450"/>
                  </a:lnTo>
                  <a:lnTo>
                    <a:pt x="199898" y="44450"/>
                  </a:lnTo>
                  <a:lnTo>
                    <a:pt x="199898" y="76200"/>
                  </a:lnTo>
                  <a:lnTo>
                    <a:pt x="263398" y="44450"/>
                  </a:lnTo>
                  <a:lnTo>
                    <a:pt x="276098" y="38100"/>
                  </a:lnTo>
                  <a:close/>
                </a:path>
                <a:path w="833120" h="632460">
                  <a:moveTo>
                    <a:pt x="485140" y="293624"/>
                  </a:moveTo>
                  <a:lnTo>
                    <a:pt x="186436" y="293624"/>
                  </a:lnTo>
                  <a:lnTo>
                    <a:pt x="186436" y="239268"/>
                  </a:lnTo>
                  <a:lnTo>
                    <a:pt x="218186" y="239268"/>
                  </a:lnTo>
                  <a:lnTo>
                    <a:pt x="211836" y="226568"/>
                  </a:lnTo>
                  <a:lnTo>
                    <a:pt x="180086" y="163068"/>
                  </a:lnTo>
                  <a:lnTo>
                    <a:pt x="141986" y="239268"/>
                  </a:lnTo>
                  <a:lnTo>
                    <a:pt x="173736" y="239268"/>
                  </a:lnTo>
                  <a:lnTo>
                    <a:pt x="173736" y="306324"/>
                  </a:lnTo>
                  <a:lnTo>
                    <a:pt x="472440" y="306324"/>
                  </a:lnTo>
                  <a:lnTo>
                    <a:pt x="472440" y="404114"/>
                  </a:lnTo>
                  <a:lnTo>
                    <a:pt x="485140" y="404114"/>
                  </a:lnTo>
                  <a:lnTo>
                    <a:pt x="485140" y="306324"/>
                  </a:lnTo>
                  <a:lnTo>
                    <a:pt x="485140" y="293624"/>
                  </a:lnTo>
                  <a:close/>
                </a:path>
                <a:path w="833120" h="632460">
                  <a:moveTo>
                    <a:pt x="832612" y="190754"/>
                  </a:moveTo>
                  <a:lnTo>
                    <a:pt x="483616" y="190754"/>
                  </a:lnTo>
                  <a:lnTo>
                    <a:pt x="483616" y="115570"/>
                  </a:lnTo>
                  <a:lnTo>
                    <a:pt x="470916" y="115570"/>
                  </a:lnTo>
                  <a:lnTo>
                    <a:pt x="470916" y="203454"/>
                  </a:lnTo>
                  <a:lnTo>
                    <a:pt x="819912" y="203454"/>
                  </a:lnTo>
                  <a:lnTo>
                    <a:pt x="819912" y="588022"/>
                  </a:lnTo>
                  <a:lnTo>
                    <a:pt x="779018" y="588022"/>
                  </a:lnTo>
                  <a:lnTo>
                    <a:pt x="779018" y="556260"/>
                  </a:lnTo>
                  <a:lnTo>
                    <a:pt x="702818" y="594372"/>
                  </a:lnTo>
                  <a:lnTo>
                    <a:pt x="779018" y="632460"/>
                  </a:lnTo>
                  <a:lnTo>
                    <a:pt x="779018" y="600722"/>
                  </a:lnTo>
                  <a:lnTo>
                    <a:pt x="832612" y="600722"/>
                  </a:lnTo>
                  <a:lnTo>
                    <a:pt x="832612" y="594372"/>
                  </a:lnTo>
                  <a:lnTo>
                    <a:pt x="832612" y="588022"/>
                  </a:lnTo>
                  <a:lnTo>
                    <a:pt x="832612" y="203454"/>
                  </a:lnTo>
                  <a:lnTo>
                    <a:pt x="832612" y="190754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268470" y="3768471"/>
              <a:ext cx="3510915" cy="2446020"/>
            </a:xfrm>
            <a:custGeom>
              <a:avLst/>
              <a:gdLst/>
              <a:ahLst/>
              <a:cxnLst/>
              <a:rect l="l" t="t" r="r" b="b"/>
              <a:pathLst>
                <a:path w="3510915" h="2446020">
                  <a:moveTo>
                    <a:pt x="1023493" y="163449"/>
                  </a:moveTo>
                  <a:lnTo>
                    <a:pt x="991743" y="163449"/>
                  </a:lnTo>
                  <a:lnTo>
                    <a:pt x="991743" y="12700"/>
                  </a:lnTo>
                  <a:lnTo>
                    <a:pt x="991743" y="6350"/>
                  </a:lnTo>
                  <a:lnTo>
                    <a:pt x="991743" y="0"/>
                  </a:lnTo>
                  <a:lnTo>
                    <a:pt x="0" y="0"/>
                  </a:lnTo>
                  <a:lnTo>
                    <a:pt x="0" y="261239"/>
                  </a:lnTo>
                  <a:lnTo>
                    <a:pt x="12700" y="261239"/>
                  </a:lnTo>
                  <a:lnTo>
                    <a:pt x="12700" y="12700"/>
                  </a:lnTo>
                  <a:lnTo>
                    <a:pt x="979043" y="12700"/>
                  </a:lnTo>
                  <a:lnTo>
                    <a:pt x="979043" y="163449"/>
                  </a:lnTo>
                  <a:lnTo>
                    <a:pt x="947293" y="163449"/>
                  </a:lnTo>
                  <a:lnTo>
                    <a:pt x="985393" y="239649"/>
                  </a:lnTo>
                  <a:lnTo>
                    <a:pt x="1017143" y="176149"/>
                  </a:lnTo>
                  <a:lnTo>
                    <a:pt x="1023493" y="163449"/>
                  </a:lnTo>
                  <a:close/>
                </a:path>
                <a:path w="3510915" h="2446020">
                  <a:moveTo>
                    <a:pt x="3510153" y="2407920"/>
                  </a:moveTo>
                  <a:lnTo>
                    <a:pt x="3497453" y="2401570"/>
                  </a:lnTo>
                  <a:lnTo>
                    <a:pt x="3433953" y="2369820"/>
                  </a:lnTo>
                  <a:lnTo>
                    <a:pt x="3433953" y="2401570"/>
                  </a:lnTo>
                  <a:lnTo>
                    <a:pt x="12700" y="2401570"/>
                  </a:lnTo>
                  <a:lnTo>
                    <a:pt x="12700" y="1528699"/>
                  </a:lnTo>
                  <a:lnTo>
                    <a:pt x="0" y="1528699"/>
                  </a:lnTo>
                  <a:lnTo>
                    <a:pt x="0" y="2414270"/>
                  </a:lnTo>
                  <a:lnTo>
                    <a:pt x="3433953" y="2414270"/>
                  </a:lnTo>
                  <a:lnTo>
                    <a:pt x="3433953" y="2446020"/>
                  </a:lnTo>
                  <a:lnTo>
                    <a:pt x="3497453" y="2414270"/>
                  </a:lnTo>
                  <a:lnTo>
                    <a:pt x="3510153" y="2407920"/>
                  </a:lnTo>
                  <a:close/>
                </a:path>
                <a:path w="3510915" h="2446020">
                  <a:moveTo>
                    <a:pt x="3510534" y="1164717"/>
                  </a:moveTo>
                  <a:lnTo>
                    <a:pt x="3497834" y="1158367"/>
                  </a:lnTo>
                  <a:lnTo>
                    <a:pt x="3434334" y="1126617"/>
                  </a:lnTo>
                  <a:lnTo>
                    <a:pt x="3434334" y="1158367"/>
                  </a:lnTo>
                  <a:lnTo>
                    <a:pt x="3075432" y="1158367"/>
                  </a:lnTo>
                  <a:lnTo>
                    <a:pt x="3075432" y="1248283"/>
                  </a:lnTo>
                  <a:lnTo>
                    <a:pt x="3088132" y="1248283"/>
                  </a:lnTo>
                  <a:lnTo>
                    <a:pt x="3088132" y="1171067"/>
                  </a:lnTo>
                  <a:lnTo>
                    <a:pt x="3434334" y="1171067"/>
                  </a:lnTo>
                  <a:lnTo>
                    <a:pt x="3434334" y="1202817"/>
                  </a:lnTo>
                  <a:lnTo>
                    <a:pt x="3497834" y="1171067"/>
                  </a:lnTo>
                  <a:lnTo>
                    <a:pt x="3510534" y="1164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4603750" y="3720084"/>
              <a:ext cx="3175635" cy="2125345"/>
            </a:xfrm>
            <a:custGeom>
              <a:avLst/>
              <a:gdLst/>
              <a:ahLst/>
              <a:cxnLst/>
              <a:rect l="l" t="t" r="r" b="b"/>
              <a:pathLst>
                <a:path w="3175634" h="2125345">
                  <a:moveTo>
                    <a:pt x="3174746" y="2086660"/>
                  </a:moveTo>
                  <a:lnTo>
                    <a:pt x="3162046" y="2080310"/>
                  </a:lnTo>
                  <a:lnTo>
                    <a:pt x="3098546" y="2048560"/>
                  </a:lnTo>
                  <a:lnTo>
                    <a:pt x="3098546" y="2080310"/>
                  </a:lnTo>
                  <a:lnTo>
                    <a:pt x="231140" y="2080310"/>
                  </a:lnTo>
                  <a:lnTo>
                    <a:pt x="231140" y="949706"/>
                  </a:lnTo>
                  <a:lnTo>
                    <a:pt x="231140" y="943356"/>
                  </a:lnTo>
                  <a:lnTo>
                    <a:pt x="231140" y="937006"/>
                  </a:lnTo>
                  <a:lnTo>
                    <a:pt x="0" y="937006"/>
                  </a:lnTo>
                  <a:lnTo>
                    <a:pt x="0" y="949706"/>
                  </a:lnTo>
                  <a:lnTo>
                    <a:pt x="218440" y="949706"/>
                  </a:lnTo>
                  <a:lnTo>
                    <a:pt x="218440" y="2093010"/>
                  </a:lnTo>
                  <a:lnTo>
                    <a:pt x="3098546" y="2093010"/>
                  </a:lnTo>
                  <a:lnTo>
                    <a:pt x="3098546" y="2124760"/>
                  </a:lnTo>
                  <a:lnTo>
                    <a:pt x="3162046" y="2093010"/>
                  </a:lnTo>
                  <a:lnTo>
                    <a:pt x="3174746" y="2086660"/>
                  </a:lnTo>
                  <a:close/>
                </a:path>
                <a:path w="3175634" h="2125345">
                  <a:moveTo>
                    <a:pt x="3175254" y="1732026"/>
                  </a:moveTo>
                  <a:lnTo>
                    <a:pt x="3162554" y="1725676"/>
                  </a:lnTo>
                  <a:lnTo>
                    <a:pt x="3099054" y="1693926"/>
                  </a:lnTo>
                  <a:lnTo>
                    <a:pt x="3099054" y="1725676"/>
                  </a:lnTo>
                  <a:lnTo>
                    <a:pt x="2752852" y="1725676"/>
                  </a:lnTo>
                  <a:lnTo>
                    <a:pt x="2752852" y="1679194"/>
                  </a:lnTo>
                  <a:lnTo>
                    <a:pt x="2740152" y="1679194"/>
                  </a:lnTo>
                  <a:lnTo>
                    <a:pt x="2740152" y="1738376"/>
                  </a:lnTo>
                  <a:lnTo>
                    <a:pt x="3099054" y="1738376"/>
                  </a:lnTo>
                  <a:lnTo>
                    <a:pt x="3099054" y="1770126"/>
                  </a:lnTo>
                  <a:lnTo>
                    <a:pt x="3162554" y="1738376"/>
                  </a:lnTo>
                  <a:lnTo>
                    <a:pt x="3175254" y="1732026"/>
                  </a:lnTo>
                  <a:close/>
                </a:path>
                <a:path w="3175634" h="2125345">
                  <a:moveTo>
                    <a:pt x="3175254" y="838454"/>
                  </a:moveTo>
                  <a:lnTo>
                    <a:pt x="3162554" y="832104"/>
                  </a:lnTo>
                  <a:lnTo>
                    <a:pt x="3099054" y="800354"/>
                  </a:lnTo>
                  <a:lnTo>
                    <a:pt x="3099054" y="832104"/>
                  </a:lnTo>
                  <a:lnTo>
                    <a:pt x="2752852" y="832104"/>
                  </a:lnTo>
                  <a:lnTo>
                    <a:pt x="2752852" y="671830"/>
                  </a:lnTo>
                  <a:lnTo>
                    <a:pt x="2740152" y="671830"/>
                  </a:lnTo>
                  <a:lnTo>
                    <a:pt x="2740152" y="844804"/>
                  </a:lnTo>
                  <a:lnTo>
                    <a:pt x="3099054" y="844804"/>
                  </a:lnTo>
                  <a:lnTo>
                    <a:pt x="3099054" y="876554"/>
                  </a:lnTo>
                  <a:lnTo>
                    <a:pt x="3162554" y="844804"/>
                  </a:lnTo>
                  <a:lnTo>
                    <a:pt x="3175254" y="838454"/>
                  </a:lnTo>
                  <a:close/>
                </a:path>
                <a:path w="3175634" h="2125345">
                  <a:moveTo>
                    <a:pt x="3175254" y="38100"/>
                  </a:moveTo>
                  <a:lnTo>
                    <a:pt x="3162554" y="31750"/>
                  </a:lnTo>
                  <a:lnTo>
                    <a:pt x="3099054" y="0"/>
                  </a:lnTo>
                  <a:lnTo>
                    <a:pt x="3099054" y="31750"/>
                  </a:lnTo>
                  <a:lnTo>
                    <a:pt x="2740152" y="31750"/>
                  </a:lnTo>
                  <a:lnTo>
                    <a:pt x="2740152" y="208661"/>
                  </a:lnTo>
                  <a:lnTo>
                    <a:pt x="2752852" y="208661"/>
                  </a:lnTo>
                  <a:lnTo>
                    <a:pt x="2752852" y="44450"/>
                  </a:lnTo>
                  <a:lnTo>
                    <a:pt x="3099054" y="44450"/>
                  </a:lnTo>
                  <a:lnTo>
                    <a:pt x="3099054" y="76200"/>
                  </a:lnTo>
                  <a:lnTo>
                    <a:pt x="3162554" y="44450"/>
                  </a:lnTo>
                  <a:lnTo>
                    <a:pt x="317525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84326" y="3632453"/>
            <a:ext cx="4343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烟气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507107" y="6008623"/>
            <a:ext cx="4343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蒸汽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244469" y="4576445"/>
            <a:ext cx="291465" cy="1379855"/>
            <a:chOff x="3244469" y="4576445"/>
            <a:chExt cx="291465" cy="1379855"/>
          </a:xfrm>
        </p:grpSpPr>
        <p:sp>
          <p:nvSpPr>
            <p:cNvPr id="61" name="object 61"/>
            <p:cNvSpPr/>
            <p:nvPr/>
          </p:nvSpPr>
          <p:spPr>
            <a:xfrm>
              <a:off x="3247644" y="4579620"/>
              <a:ext cx="285115" cy="1373505"/>
            </a:xfrm>
            <a:custGeom>
              <a:avLst/>
              <a:gdLst/>
              <a:ahLst/>
              <a:cxnLst/>
              <a:rect l="l" t="t" r="r" b="b"/>
              <a:pathLst>
                <a:path w="285114" h="1373504">
                  <a:moveTo>
                    <a:pt x="284988" y="0"/>
                  </a:moveTo>
                  <a:lnTo>
                    <a:pt x="0" y="0"/>
                  </a:lnTo>
                  <a:lnTo>
                    <a:pt x="0" y="1373123"/>
                  </a:lnTo>
                  <a:lnTo>
                    <a:pt x="284988" y="1373123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247644" y="4579620"/>
              <a:ext cx="285115" cy="1373505"/>
            </a:xfrm>
            <a:custGeom>
              <a:avLst/>
              <a:gdLst/>
              <a:ahLst/>
              <a:cxnLst/>
              <a:rect l="l" t="t" r="r" b="b"/>
              <a:pathLst>
                <a:path w="285114" h="1373504">
                  <a:moveTo>
                    <a:pt x="0" y="1373123"/>
                  </a:moveTo>
                  <a:lnTo>
                    <a:pt x="284988" y="1373123"/>
                  </a:lnTo>
                  <a:lnTo>
                    <a:pt x="284988" y="0"/>
                  </a:lnTo>
                  <a:lnTo>
                    <a:pt x="0" y="0"/>
                  </a:lnTo>
                  <a:lnTo>
                    <a:pt x="0" y="1373123"/>
                  </a:lnTo>
                  <a:close/>
                </a:path>
              </a:pathLst>
            </a:custGeom>
            <a:ln w="6096">
              <a:solidFill>
                <a:srgbClr val="041C2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247644" y="4669535"/>
            <a:ext cx="285115" cy="1012521"/>
          </a:xfrm>
          <a:prstGeom prst="rect">
            <a:avLst/>
          </a:prstGeom>
          <a:ln w="6096">
            <a:solidFill>
              <a:srgbClr val="041C2C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41910" marR="32384" algn="just">
              <a:lnSpc>
                <a:spcPct val="131300"/>
              </a:lnSpc>
              <a:spcBef>
                <a:spcPts val="595"/>
              </a:spcBef>
            </a:pP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提 升 管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931922" y="5952744"/>
            <a:ext cx="497205" cy="202565"/>
          </a:xfrm>
          <a:custGeom>
            <a:avLst/>
            <a:gdLst/>
            <a:ahLst/>
            <a:cxnLst/>
            <a:rect l="l" t="t" r="r" b="b"/>
            <a:pathLst>
              <a:path w="497204" h="202564">
                <a:moveTo>
                  <a:pt x="452374" y="189382"/>
                </a:moveTo>
                <a:lnTo>
                  <a:pt x="0" y="189382"/>
                </a:lnTo>
                <a:lnTo>
                  <a:pt x="0" y="202082"/>
                </a:lnTo>
                <a:lnTo>
                  <a:pt x="465074" y="202082"/>
                </a:lnTo>
                <a:lnTo>
                  <a:pt x="465074" y="195732"/>
                </a:lnTo>
                <a:lnTo>
                  <a:pt x="452374" y="195732"/>
                </a:lnTo>
                <a:lnTo>
                  <a:pt x="452374" y="189382"/>
                </a:lnTo>
                <a:close/>
              </a:path>
              <a:path w="497204" h="202564">
                <a:moveTo>
                  <a:pt x="465074" y="63499"/>
                </a:moveTo>
                <a:lnTo>
                  <a:pt x="452374" y="63499"/>
                </a:lnTo>
                <a:lnTo>
                  <a:pt x="452374" y="195732"/>
                </a:lnTo>
                <a:lnTo>
                  <a:pt x="458724" y="189382"/>
                </a:lnTo>
                <a:lnTo>
                  <a:pt x="465074" y="189382"/>
                </a:lnTo>
                <a:lnTo>
                  <a:pt x="465074" y="63499"/>
                </a:lnTo>
                <a:close/>
              </a:path>
              <a:path w="497204" h="202564">
                <a:moveTo>
                  <a:pt x="465074" y="189382"/>
                </a:moveTo>
                <a:lnTo>
                  <a:pt x="458724" y="189382"/>
                </a:lnTo>
                <a:lnTo>
                  <a:pt x="452374" y="195732"/>
                </a:lnTo>
                <a:lnTo>
                  <a:pt x="465074" y="195732"/>
                </a:lnTo>
                <a:lnTo>
                  <a:pt x="465074" y="189382"/>
                </a:lnTo>
                <a:close/>
              </a:path>
              <a:path w="497204" h="202564">
                <a:moveTo>
                  <a:pt x="458724" y="0"/>
                </a:moveTo>
                <a:lnTo>
                  <a:pt x="420624" y="76199"/>
                </a:lnTo>
                <a:lnTo>
                  <a:pt x="452374" y="76199"/>
                </a:lnTo>
                <a:lnTo>
                  <a:pt x="452374" y="63499"/>
                </a:lnTo>
                <a:lnTo>
                  <a:pt x="490474" y="63499"/>
                </a:lnTo>
                <a:lnTo>
                  <a:pt x="458724" y="0"/>
                </a:lnTo>
                <a:close/>
              </a:path>
              <a:path w="497204" h="202564">
                <a:moveTo>
                  <a:pt x="490474" y="63499"/>
                </a:moveTo>
                <a:lnTo>
                  <a:pt x="465074" y="63499"/>
                </a:lnTo>
                <a:lnTo>
                  <a:pt x="465074" y="76199"/>
                </a:lnTo>
                <a:lnTo>
                  <a:pt x="496824" y="76199"/>
                </a:lnTo>
                <a:lnTo>
                  <a:pt x="490474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314958" y="5166740"/>
            <a:ext cx="635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原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料油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781925" y="3629025"/>
            <a:ext cx="4343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干气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81925" y="4478934"/>
            <a:ext cx="838200" cy="58293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富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吸收油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00" spc="-5" dirty="0">
                <a:latin typeface="Kai" pitchFamily="2" charset="-122"/>
                <a:ea typeface="Kai" pitchFamily="2" charset="-122"/>
                <a:cs typeface="Arial"/>
              </a:rPr>
              <a:t>LPG</a:t>
            </a:r>
            <a:endParaRPr sz="1600">
              <a:latin typeface="Kai" pitchFamily="2" charset="-122"/>
              <a:ea typeface="Kai" pitchFamily="2" charset="-122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074792" y="3783710"/>
            <a:ext cx="1973580" cy="1880235"/>
            <a:chOff x="5074792" y="3783710"/>
            <a:chExt cx="1973580" cy="1880235"/>
          </a:xfrm>
        </p:grpSpPr>
        <p:sp>
          <p:nvSpPr>
            <p:cNvPr id="69" name="object 69"/>
            <p:cNvSpPr/>
            <p:nvPr/>
          </p:nvSpPr>
          <p:spPr>
            <a:xfrm>
              <a:off x="6165850" y="3783710"/>
              <a:ext cx="882650" cy="1880235"/>
            </a:xfrm>
            <a:custGeom>
              <a:avLst/>
              <a:gdLst/>
              <a:ahLst/>
              <a:cxnLst/>
              <a:rect l="l" t="t" r="r" b="b"/>
              <a:pathLst>
                <a:path w="882650" h="1880235">
                  <a:moveTo>
                    <a:pt x="852043" y="376301"/>
                  </a:moveTo>
                  <a:lnTo>
                    <a:pt x="839343" y="369951"/>
                  </a:lnTo>
                  <a:lnTo>
                    <a:pt x="775843" y="338201"/>
                  </a:lnTo>
                  <a:lnTo>
                    <a:pt x="775843" y="369951"/>
                  </a:lnTo>
                  <a:lnTo>
                    <a:pt x="538480" y="369951"/>
                  </a:lnTo>
                  <a:lnTo>
                    <a:pt x="538480" y="12700"/>
                  </a:lnTo>
                  <a:lnTo>
                    <a:pt x="538480" y="6350"/>
                  </a:lnTo>
                  <a:lnTo>
                    <a:pt x="538480" y="0"/>
                  </a:lnTo>
                  <a:lnTo>
                    <a:pt x="0" y="0"/>
                  </a:lnTo>
                  <a:lnTo>
                    <a:pt x="0" y="245999"/>
                  </a:lnTo>
                  <a:lnTo>
                    <a:pt x="12700" y="245999"/>
                  </a:lnTo>
                  <a:lnTo>
                    <a:pt x="12700" y="12700"/>
                  </a:lnTo>
                  <a:lnTo>
                    <a:pt x="525780" y="12700"/>
                  </a:lnTo>
                  <a:lnTo>
                    <a:pt x="525780" y="382651"/>
                  </a:lnTo>
                  <a:lnTo>
                    <a:pt x="775843" y="382651"/>
                  </a:lnTo>
                  <a:lnTo>
                    <a:pt x="775843" y="414401"/>
                  </a:lnTo>
                  <a:lnTo>
                    <a:pt x="839343" y="382651"/>
                  </a:lnTo>
                  <a:lnTo>
                    <a:pt x="852043" y="376301"/>
                  </a:lnTo>
                  <a:close/>
                </a:path>
                <a:path w="882650" h="1880235">
                  <a:moveTo>
                    <a:pt x="882142" y="1423797"/>
                  </a:moveTo>
                  <a:lnTo>
                    <a:pt x="869442" y="1417447"/>
                  </a:lnTo>
                  <a:lnTo>
                    <a:pt x="805942" y="1385697"/>
                  </a:lnTo>
                  <a:lnTo>
                    <a:pt x="805942" y="1417447"/>
                  </a:lnTo>
                  <a:lnTo>
                    <a:pt x="540893" y="1417447"/>
                  </a:lnTo>
                  <a:lnTo>
                    <a:pt x="540893" y="1867433"/>
                  </a:lnTo>
                  <a:lnTo>
                    <a:pt x="12700" y="1867433"/>
                  </a:lnTo>
                  <a:lnTo>
                    <a:pt x="12700" y="1634236"/>
                  </a:lnTo>
                  <a:lnTo>
                    <a:pt x="0" y="1634236"/>
                  </a:lnTo>
                  <a:lnTo>
                    <a:pt x="0" y="1880133"/>
                  </a:lnTo>
                  <a:lnTo>
                    <a:pt x="553593" y="1880133"/>
                  </a:lnTo>
                  <a:lnTo>
                    <a:pt x="553593" y="1873783"/>
                  </a:lnTo>
                  <a:lnTo>
                    <a:pt x="553593" y="1867433"/>
                  </a:lnTo>
                  <a:lnTo>
                    <a:pt x="553593" y="1430147"/>
                  </a:lnTo>
                  <a:lnTo>
                    <a:pt x="805942" y="1430147"/>
                  </a:lnTo>
                  <a:lnTo>
                    <a:pt x="805942" y="1461897"/>
                  </a:lnTo>
                  <a:lnTo>
                    <a:pt x="869442" y="1430147"/>
                  </a:lnTo>
                  <a:lnTo>
                    <a:pt x="882142" y="1423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5077967" y="4008119"/>
              <a:ext cx="350520" cy="204470"/>
            </a:xfrm>
            <a:custGeom>
              <a:avLst/>
              <a:gdLst/>
              <a:ahLst/>
              <a:cxnLst/>
              <a:rect l="l" t="t" r="r" b="b"/>
              <a:pathLst>
                <a:path w="350520" h="204470">
                  <a:moveTo>
                    <a:pt x="350520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350520" y="204215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5077967" y="4008119"/>
              <a:ext cx="350520" cy="204470"/>
            </a:xfrm>
            <a:custGeom>
              <a:avLst/>
              <a:gdLst/>
              <a:ahLst/>
              <a:cxnLst/>
              <a:rect l="l" t="t" r="r" b="b"/>
              <a:pathLst>
                <a:path w="350520" h="204470">
                  <a:moveTo>
                    <a:pt x="0" y="204215"/>
                  </a:moveTo>
                  <a:lnTo>
                    <a:pt x="350520" y="204215"/>
                  </a:lnTo>
                  <a:lnTo>
                    <a:pt x="350520" y="0"/>
                  </a:lnTo>
                  <a:lnTo>
                    <a:pt x="0" y="0"/>
                  </a:lnTo>
                  <a:lnTo>
                    <a:pt x="0" y="204215"/>
                  </a:lnTo>
                  <a:close/>
                </a:path>
              </a:pathLst>
            </a:custGeom>
            <a:ln w="6096">
              <a:solidFill>
                <a:srgbClr val="041C2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428487" y="4105655"/>
              <a:ext cx="192405" cy="357505"/>
            </a:xfrm>
            <a:custGeom>
              <a:avLst/>
              <a:gdLst/>
              <a:ahLst/>
              <a:cxnLst/>
              <a:rect l="l" t="t" r="r" b="b"/>
              <a:pathLst>
                <a:path w="192404" h="357504">
                  <a:moveTo>
                    <a:pt x="0" y="0"/>
                  </a:moveTo>
                  <a:lnTo>
                    <a:pt x="192150" y="0"/>
                  </a:lnTo>
                  <a:lnTo>
                    <a:pt x="192150" y="357378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781925" y="5197347"/>
            <a:ext cx="838200" cy="105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100"/>
              </a:lnSpc>
              <a:spcBef>
                <a:spcPts val="100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稳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定汽油 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柴油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油浆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870317" y="3953002"/>
            <a:ext cx="8382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贫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吸收油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80959" y="4084065"/>
            <a:ext cx="207010" cy="114934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9212580" y="3677411"/>
            <a:ext cx="0" cy="2543810"/>
          </a:xfrm>
          <a:custGeom>
            <a:avLst/>
            <a:gdLst/>
            <a:ahLst/>
            <a:cxnLst/>
            <a:rect l="l" t="t" r="r" b="b"/>
            <a:pathLst>
              <a:path h="2543810">
                <a:moveTo>
                  <a:pt x="0" y="0"/>
                </a:moveTo>
                <a:lnTo>
                  <a:pt x="0" y="254367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416922" y="3973499"/>
            <a:ext cx="1293495" cy="132461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42570" indent="-230504">
              <a:lnSpc>
                <a:spcPct val="100000"/>
              </a:lnSpc>
              <a:spcBef>
                <a:spcPts val="730"/>
              </a:spcBef>
              <a:buFont typeface="Wingdings"/>
              <a:buChar char=""/>
              <a:tabLst>
                <a:tab pos="242570" algn="l"/>
                <a:tab pos="2432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反应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温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"/>
              <a:tabLst>
                <a:tab pos="242570" algn="l"/>
                <a:tab pos="2432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进料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温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"/>
              <a:tabLst>
                <a:tab pos="242570" algn="l"/>
                <a:tab pos="2432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再生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温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42570" indent="-230504">
              <a:lnSpc>
                <a:spcPct val="100000"/>
              </a:lnSpc>
              <a:spcBef>
                <a:spcPts val="640"/>
              </a:spcBef>
              <a:buFont typeface="Wingdings"/>
              <a:buChar char=""/>
              <a:tabLst>
                <a:tab pos="242570" algn="l"/>
                <a:tab pos="243204" algn="l"/>
              </a:tabLst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催化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剂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活性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406255" y="3685413"/>
            <a:ext cx="14573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操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作参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数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优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化</a:t>
            </a:r>
            <a:r>
              <a:rPr sz="1600" b="1" spc="-5" dirty="0">
                <a:latin typeface="Kai" pitchFamily="2" charset="-122"/>
                <a:ea typeface="Kai" pitchFamily="2" charset="-122"/>
                <a:cs typeface="Kaiti SC"/>
              </a:rPr>
              <a:t>点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85216" y="3642359"/>
            <a:ext cx="1880870" cy="635"/>
          </a:xfrm>
          <a:custGeom>
            <a:avLst/>
            <a:gdLst/>
            <a:ahLst/>
            <a:cxnLst/>
            <a:rect l="l" t="t" r="r" b="b"/>
            <a:pathLst>
              <a:path w="1880870" h="635">
                <a:moveTo>
                  <a:pt x="0" y="0"/>
                </a:moveTo>
                <a:lnTo>
                  <a:pt x="1880489" y="126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64463" y="1322832"/>
            <a:ext cx="7891780" cy="360045"/>
            <a:chOff x="664463" y="1322832"/>
            <a:chExt cx="7891780" cy="360045"/>
          </a:xfrm>
        </p:grpSpPr>
        <p:sp>
          <p:nvSpPr>
            <p:cNvPr id="81" name="object 81"/>
            <p:cNvSpPr/>
            <p:nvPr/>
          </p:nvSpPr>
          <p:spPr>
            <a:xfrm>
              <a:off x="670559" y="1328928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80" h="347980">
                  <a:moveTo>
                    <a:pt x="173736" y="0"/>
                  </a:moveTo>
                  <a:lnTo>
                    <a:pt x="127551" y="6201"/>
                  </a:lnTo>
                  <a:lnTo>
                    <a:pt x="86049" y="23706"/>
                  </a:lnTo>
                  <a:lnTo>
                    <a:pt x="50887" y="50863"/>
                  </a:lnTo>
                  <a:lnTo>
                    <a:pt x="23720" y="86021"/>
                  </a:lnTo>
                  <a:lnTo>
                    <a:pt x="6206" y="127529"/>
                  </a:lnTo>
                  <a:lnTo>
                    <a:pt x="0" y="173736"/>
                  </a:lnTo>
                  <a:lnTo>
                    <a:pt x="6206" y="219942"/>
                  </a:lnTo>
                  <a:lnTo>
                    <a:pt x="23720" y="261450"/>
                  </a:lnTo>
                  <a:lnTo>
                    <a:pt x="50887" y="296608"/>
                  </a:lnTo>
                  <a:lnTo>
                    <a:pt x="86049" y="323765"/>
                  </a:lnTo>
                  <a:lnTo>
                    <a:pt x="127551" y="341270"/>
                  </a:lnTo>
                  <a:lnTo>
                    <a:pt x="173736" y="347472"/>
                  </a:lnTo>
                  <a:lnTo>
                    <a:pt x="219920" y="341270"/>
                  </a:lnTo>
                  <a:lnTo>
                    <a:pt x="261422" y="323765"/>
                  </a:lnTo>
                  <a:lnTo>
                    <a:pt x="296584" y="296608"/>
                  </a:lnTo>
                  <a:lnTo>
                    <a:pt x="323751" y="261450"/>
                  </a:lnTo>
                  <a:lnTo>
                    <a:pt x="341265" y="219942"/>
                  </a:lnTo>
                  <a:lnTo>
                    <a:pt x="347472" y="173736"/>
                  </a:lnTo>
                  <a:lnTo>
                    <a:pt x="341265" y="127529"/>
                  </a:lnTo>
                  <a:lnTo>
                    <a:pt x="323751" y="86021"/>
                  </a:lnTo>
                  <a:lnTo>
                    <a:pt x="296584" y="50863"/>
                  </a:lnTo>
                  <a:lnTo>
                    <a:pt x="261422" y="23706"/>
                  </a:lnTo>
                  <a:lnTo>
                    <a:pt x="219920" y="6201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670559" y="1328928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80" h="347980">
                  <a:moveTo>
                    <a:pt x="0" y="173736"/>
                  </a:moveTo>
                  <a:lnTo>
                    <a:pt x="6206" y="127529"/>
                  </a:lnTo>
                  <a:lnTo>
                    <a:pt x="23720" y="86021"/>
                  </a:lnTo>
                  <a:lnTo>
                    <a:pt x="50887" y="50863"/>
                  </a:lnTo>
                  <a:lnTo>
                    <a:pt x="86049" y="23706"/>
                  </a:lnTo>
                  <a:lnTo>
                    <a:pt x="127551" y="6201"/>
                  </a:lnTo>
                  <a:lnTo>
                    <a:pt x="173736" y="0"/>
                  </a:lnTo>
                  <a:lnTo>
                    <a:pt x="219920" y="6201"/>
                  </a:lnTo>
                  <a:lnTo>
                    <a:pt x="261422" y="23706"/>
                  </a:lnTo>
                  <a:lnTo>
                    <a:pt x="296584" y="50863"/>
                  </a:lnTo>
                  <a:lnTo>
                    <a:pt x="323751" y="86021"/>
                  </a:lnTo>
                  <a:lnTo>
                    <a:pt x="341265" y="127529"/>
                  </a:lnTo>
                  <a:lnTo>
                    <a:pt x="347472" y="173736"/>
                  </a:lnTo>
                  <a:lnTo>
                    <a:pt x="341265" y="219942"/>
                  </a:lnTo>
                  <a:lnTo>
                    <a:pt x="323751" y="261450"/>
                  </a:lnTo>
                  <a:lnTo>
                    <a:pt x="296584" y="296608"/>
                  </a:lnTo>
                  <a:lnTo>
                    <a:pt x="261422" y="323765"/>
                  </a:lnTo>
                  <a:lnTo>
                    <a:pt x="219920" y="341270"/>
                  </a:lnTo>
                  <a:lnTo>
                    <a:pt x="173736" y="347472"/>
                  </a:lnTo>
                  <a:lnTo>
                    <a:pt x="127551" y="341270"/>
                  </a:lnTo>
                  <a:lnTo>
                    <a:pt x="86049" y="323765"/>
                  </a:lnTo>
                  <a:lnTo>
                    <a:pt x="50887" y="296608"/>
                  </a:lnTo>
                  <a:lnTo>
                    <a:pt x="23720" y="261450"/>
                  </a:lnTo>
                  <a:lnTo>
                    <a:pt x="6206" y="219942"/>
                  </a:lnTo>
                  <a:lnTo>
                    <a:pt x="0" y="1737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3300984" y="1328928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80">
                  <a:moveTo>
                    <a:pt x="173736" y="0"/>
                  </a:moveTo>
                  <a:lnTo>
                    <a:pt x="127529" y="6201"/>
                  </a:lnTo>
                  <a:lnTo>
                    <a:pt x="86021" y="23706"/>
                  </a:lnTo>
                  <a:lnTo>
                    <a:pt x="50863" y="50863"/>
                  </a:lnTo>
                  <a:lnTo>
                    <a:pt x="23706" y="86021"/>
                  </a:lnTo>
                  <a:lnTo>
                    <a:pt x="6201" y="127529"/>
                  </a:lnTo>
                  <a:lnTo>
                    <a:pt x="0" y="173736"/>
                  </a:lnTo>
                  <a:lnTo>
                    <a:pt x="6201" y="219942"/>
                  </a:lnTo>
                  <a:lnTo>
                    <a:pt x="23706" y="261450"/>
                  </a:lnTo>
                  <a:lnTo>
                    <a:pt x="50863" y="296608"/>
                  </a:lnTo>
                  <a:lnTo>
                    <a:pt x="86021" y="323765"/>
                  </a:lnTo>
                  <a:lnTo>
                    <a:pt x="127529" y="341270"/>
                  </a:lnTo>
                  <a:lnTo>
                    <a:pt x="173736" y="347472"/>
                  </a:lnTo>
                  <a:lnTo>
                    <a:pt x="219942" y="341270"/>
                  </a:lnTo>
                  <a:lnTo>
                    <a:pt x="261450" y="323765"/>
                  </a:lnTo>
                  <a:lnTo>
                    <a:pt x="296608" y="296608"/>
                  </a:lnTo>
                  <a:lnTo>
                    <a:pt x="323765" y="261450"/>
                  </a:lnTo>
                  <a:lnTo>
                    <a:pt x="341270" y="219942"/>
                  </a:lnTo>
                  <a:lnTo>
                    <a:pt x="347471" y="173736"/>
                  </a:lnTo>
                  <a:lnTo>
                    <a:pt x="341270" y="127529"/>
                  </a:lnTo>
                  <a:lnTo>
                    <a:pt x="323765" y="86021"/>
                  </a:lnTo>
                  <a:lnTo>
                    <a:pt x="296608" y="50863"/>
                  </a:lnTo>
                  <a:lnTo>
                    <a:pt x="261450" y="23706"/>
                  </a:lnTo>
                  <a:lnTo>
                    <a:pt x="219942" y="6201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3300984" y="1328928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80">
                  <a:moveTo>
                    <a:pt x="0" y="173736"/>
                  </a:moveTo>
                  <a:lnTo>
                    <a:pt x="6201" y="127529"/>
                  </a:lnTo>
                  <a:lnTo>
                    <a:pt x="23706" y="86021"/>
                  </a:lnTo>
                  <a:lnTo>
                    <a:pt x="50863" y="50863"/>
                  </a:lnTo>
                  <a:lnTo>
                    <a:pt x="86021" y="23706"/>
                  </a:lnTo>
                  <a:lnTo>
                    <a:pt x="127529" y="6201"/>
                  </a:lnTo>
                  <a:lnTo>
                    <a:pt x="173736" y="0"/>
                  </a:lnTo>
                  <a:lnTo>
                    <a:pt x="219942" y="6201"/>
                  </a:lnTo>
                  <a:lnTo>
                    <a:pt x="261450" y="23706"/>
                  </a:lnTo>
                  <a:lnTo>
                    <a:pt x="296608" y="50863"/>
                  </a:lnTo>
                  <a:lnTo>
                    <a:pt x="323765" y="86021"/>
                  </a:lnTo>
                  <a:lnTo>
                    <a:pt x="341270" y="127529"/>
                  </a:lnTo>
                  <a:lnTo>
                    <a:pt x="347471" y="173736"/>
                  </a:lnTo>
                  <a:lnTo>
                    <a:pt x="341270" y="219942"/>
                  </a:lnTo>
                  <a:lnTo>
                    <a:pt x="323765" y="261450"/>
                  </a:lnTo>
                  <a:lnTo>
                    <a:pt x="296608" y="296608"/>
                  </a:lnTo>
                  <a:lnTo>
                    <a:pt x="261450" y="323765"/>
                  </a:lnTo>
                  <a:lnTo>
                    <a:pt x="219942" y="341270"/>
                  </a:lnTo>
                  <a:lnTo>
                    <a:pt x="173736" y="347472"/>
                  </a:lnTo>
                  <a:lnTo>
                    <a:pt x="127529" y="341270"/>
                  </a:lnTo>
                  <a:lnTo>
                    <a:pt x="86021" y="323765"/>
                  </a:lnTo>
                  <a:lnTo>
                    <a:pt x="50863" y="296608"/>
                  </a:lnTo>
                  <a:lnTo>
                    <a:pt x="23706" y="261450"/>
                  </a:lnTo>
                  <a:lnTo>
                    <a:pt x="6201" y="219942"/>
                  </a:lnTo>
                  <a:lnTo>
                    <a:pt x="0" y="1737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8202168" y="1328928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80">
                  <a:moveTo>
                    <a:pt x="173735" y="0"/>
                  </a:moveTo>
                  <a:lnTo>
                    <a:pt x="127529" y="6201"/>
                  </a:lnTo>
                  <a:lnTo>
                    <a:pt x="86021" y="23706"/>
                  </a:lnTo>
                  <a:lnTo>
                    <a:pt x="50863" y="50863"/>
                  </a:lnTo>
                  <a:lnTo>
                    <a:pt x="23706" y="86021"/>
                  </a:lnTo>
                  <a:lnTo>
                    <a:pt x="6201" y="127529"/>
                  </a:lnTo>
                  <a:lnTo>
                    <a:pt x="0" y="173736"/>
                  </a:lnTo>
                  <a:lnTo>
                    <a:pt x="6201" y="219942"/>
                  </a:lnTo>
                  <a:lnTo>
                    <a:pt x="23706" y="261450"/>
                  </a:lnTo>
                  <a:lnTo>
                    <a:pt x="50863" y="296608"/>
                  </a:lnTo>
                  <a:lnTo>
                    <a:pt x="86021" y="323765"/>
                  </a:lnTo>
                  <a:lnTo>
                    <a:pt x="127529" y="341270"/>
                  </a:lnTo>
                  <a:lnTo>
                    <a:pt x="173735" y="347472"/>
                  </a:lnTo>
                  <a:lnTo>
                    <a:pt x="219942" y="341270"/>
                  </a:lnTo>
                  <a:lnTo>
                    <a:pt x="261450" y="323765"/>
                  </a:lnTo>
                  <a:lnTo>
                    <a:pt x="296608" y="296608"/>
                  </a:lnTo>
                  <a:lnTo>
                    <a:pt x="323765" y="261450"/>
                  </a:lnTo>
                  <a:lnTo>
                    <a:pt x="341270" y="219942"/>
                  </a:lnTo>
                  <a:lnTo>
                    <a:pt x="347472" y="173736"/>
                  </a:lnTo>
                  <a:lnTo>
                    <a:pt x="341270" y="127529"/>
                  </a:lnTo>
                  <a:lnTo>
                    <a:pt x="323765" y="86021"/>
                  </a:lnTo>
                  <a:lnTo>
                    <a:pt x="296608" y="50863"/>
                  </a:lnTo>
                  <a:lnTo>
                    <a:pt x="261450" y="23706"/>
                  </a:lnTo>
                  <a:lnTo>
                    <a:pt x="219942" y="6201"/>
                  </a:lnTo>
                  <a:lnTo>
                    <a:pt x="173735" y="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8202168" y="1328928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80">
                  <a:moveTo>
                    <a:pt x="0" y="173736"/>
                  </a:moveTo>
                  <a:lnTo>
                    <a:pt x="6201" y="127529"/>
                  </a:lnTo>
                  <a:lnTo>
                    <a:pt x="23706" y="86021"/>
                  </a:lnTo>
                  <a:lnTo>
                    <a:pt x="50863" y="50863"/>
                  </a:lnTo>
                  <a:lnTo>
                    <a:pt x="86021" y="23706"/>
                  </a:lnTo>
                  <a:lnTo>
                    <a:pt x="127529" y="6201"/>
                  </a:lnTo>
                  <a:lnTo>
                    <a:pt x="173735" y="0"/>
                  </a:lnTo>
                  <a:lnTo>
                    <a:pt x="219942" y="6201"/>
                  </a:lnTo>
                  <a:lnTo>
                    <a:pt x="261450" y="23706"/>
                  </a:lnTo>
                  <a:lnTo>
                    <a:pt x="296608" y="50863"/>
                  </a:lnTo>
                  <a:lnTo>
                    <a:pt x="323765" y="86021"/>
                  </a:lnTo>
                  <a:lnTo>
                    <a:pt x="341270" y="127529"/>
                  </a:lnTo>
                  <a:lnTo>
                    <a:pt x="347472" y="173736"/>
                  </a:lnTo>
                  <a:lnTo>
                    <a:pt x="341270" y="219942"/>
                  </a:lnTo>
                  <a:lnTo>
                    <a:pt x="323765" y="261450"/>
                  </a:lnTo>
                  <a:lnTo>
                    <a:pt x="296608" y="296608"/>
                  </a:lnTo>
                  <a:lnTo>
                    <a:pt x="261450" y="323765"/>
                  </a:lnTo>
                  <a:lnTo>
                    <a:pt x="219942" y="341270"/>
                  </a:lnTo>
                  <a:lnTo>
                    <a:pt x="173735" y="347472"/>
                  </a:lnTo>
                  <a:lnTo>
                    <a:pt x="127529" y="341270"/>
                  </a:lnTo>
                  <a:lnTo>
                    <a:pt x="86021" y="323765"/>
                  </a:lnTo>
                  <a:lnTo>
                    <a:pt x="50863" y="296608"/>
                  </a:lnTo>
                  <a:lnTo>
                    <a:pt x="23706" y="261450"/>
                  </a:lnTo>
                  <a:lnTo>
                    <a:pt x="6201" y="219942"/>
                  </a:lnTo>
                  <a:lnTo>
                    <a:pt x="0" y="1737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759053" y="1329309"/>
            <a:ext cx="889698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15595" algn="l"/>
                <a:tab pos="2635885" algn="l"/>
                <a:tab pos="2966720" algn="l"/>
                <a:tab pos="7544434" algn="l"/>
                <a:tab pos="7858759" algn="l"/>
              </a:tabLst>
            </a:pPr>
            <a:r>
              <a:rPr lang="en-US" altLang="zh-CN" sz="2050" b="1" spc="-1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1</a:t>
            </a:r>
            <a:r>
              <a:rPr sz="2050" b="1" spc="-1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	</a:t>
            </a:r>
            <a:r>
              <a:rPr sz="3000" b="1" spc="30" baseline="1388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机会</a:t>
            </a:r>
            <a:r>
              <a:rPr sz="3000" b="1" spc="15" baseline="1388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诊</a:t>
            </a:r>
            <a:r>
              <a:rPr sz="3000" b="1" baseline="1388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断	</a:t>
            </a:r>
            <a:r>
              <a:rPr lang="en-US" altLang="zh-CN" sz="2050" b="1" spc="-1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2</a:t>
            </a:r>
            <a:r>
              <a:rPr sz="2050" b="1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	</a:t>
            </a:r>
            <a:r>
              <a:rPr sz="2000" b="1" spc="2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解决</a:t>
            </a:r>
            <a:r>
              <a:rPr sz="2000" b="1" spc="1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方</a:t>
            </a:r>
            <a:r>
              <a:rPr sz="2000" b="1" spc="1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案</a:t>
            </a:r>
            <a:r>
              <a:rPr sz="2000" b="1" spc="-1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-</a:t>
            </a:r>
            <a:r>
              <a:rPr sz="2000" b="1" spc="1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大数据</a:t>
            </a:r>
            <a:r>
              <a:rPr sz="2000" b="1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建模	</a:t>
            </a:r>
            <a:r>
              <a:rPr lang="en-US" altLang="zh-CN" sz="2050" b="1" spc="-1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3</a:t>
            </a:r>
            <a:r>
              <a:rPr sz="2050" b="1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	</a:t>
            </a:r>
            <a:r>
              <a:rPr sz="2000" b="1" spc="2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执行</a:t>
            </a:r>
            <a:r>
              <a:rPr sz="2000" b="1" spc="1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方</a:t>
            </a:r>
            <a:r>
              <a:rPr sz="2000" b="1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案</a:t>
            </a:r>
            <a:endParaRPr sz="2000" dirty="0">
              <a:latin typeface="Kai" pitchFamily="2" charset="-122"/>
              <a:ea typeface="Kai" pitchFamily="2" charset="-122"/>
              <a:cs typeface="Kaiti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对象 80" hidden="1">
            <a:extLst>
              <a:ext uri="{FF2B5EF4-FFF2-40B4-BE49-F238E27FC236}">
                <a16:creationId xmlns:a16="http://schemas.microsoft.com/office/drawing/2014/main" id="{A836B71B-6A18-3A41-B1AE-91A03EE68E3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949255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81" name="对象 80" hidden="1">
                        <a:extLst>
                          <a:ext uri="{FF2B5EF4-FFF2-40B4-BE49-F238E27FC236}">
                            <a16:creationId xmlns:a16="http://schemas.microsoft.com/office/drawing/2014/main" id="{A836B71B-6A18-3A41-B1AE-91A03EE68E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7830311" y="0"/>
            <a:ext cx="4361815" cy="6858000"/>
          </a:xfrm>
          <a:custGeom>
            <a:avLst/>
            <a:gdLst/>
            <a:ahLst/>
            <a:cxnLst/>
            <a:rect l="l" t="t" r="r" b="b"/>
            <a:pathLst>
              <a:path w="4361815" h="6858000">
                <a:moveTo>
                  <a:pt x="4361688" y="0"/>
                </a:moveTo>
                <a:lnTo>
                  <a:pt x="0" y="0"/>
                </a:lnTo>
                <a:lnTo>
                  <a:pt x="0" y="6858000"/>
                </a:lnTo>
                <a:lnTo>
                  <a:pt x="4361688" y="6858000"/>
                </a:lnTo>
                <a:lnTo>
                  <a:pt x="436168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35361" y="6486245"/>
            <a:ext cx="11512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Kai" pitchFamily="2" charset="-122"/>
                <a:ea typeface="Kai" pitchFamily="2" charset="-122"/>
                <a:cs typeface="Arial"/>
              </a:rPr>
              <a:t>McKinsey</a:t>
            </a:r>
            <a:r>
              <a:rPr sz="900" spc="-40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900" dirty="0">
                <a:latin typeface="Kai" pitchFamily="2" charset="-122"/>
                <a:ea typeface="Kai" pitchFamily="2" charset="-122"/>
                <a:cs typeface="Arial"/>
              </a:rPr>
              <a:t>&amp;</a:t>
            </a:r>
            <a:r>
              <a:rPr sz="900" spc="-25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900" dirty="0">
                <a:latin typeface="Kai" pitchFamily="2" charset="-122"/>
                <a:ea typeface="Kai" pitchFamily="2" charset="-122"/>
                <a:cs typeface="Arial"/>
              </a:rPr>
              <a:t>Company</a:t>
            </a:r>
            <a:endParaRPr sz="9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99342" y="6485635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Kai" pitchFamily="2" charset="-122"/>
                <a:ea typeface="Kai" pitchFamily="2" charset="-122"/>
                <a:cs typeface="Arial"/>
              </a:rPr>
              <a:t>13</a:t>
            </a:r>
            <a:endParaRPr sz="9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73211" y="6454140"/>
            <a:ext cx="3465829" cy="0"/>
          </a:xfrm>
          <a:custGeom>
            <a:avLst/>
            <a:gdLst/>
            <a:ahLst/>
            <a:cxnLst/>
            <a:rect l="l" t="t" r="r" b="b"/>
            <a:pathLst>
              <a:path w="3465829">
                <a:moveTo>
                  <a:pt x="0" y="0"/>
                </a:moveTo>
                <a:lnTo>
                  <a:pt x="346557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736" y="6454140"/>
            <a:ext cx="6967855" cy="0"/>
          </a:xfrm>
          <a:custGeom>
            <a:avLst/>
            <a:gdLst/>
            <a:ahLst/>
            <a:cxnLst/>
            <a:rect l="l" t="t" r="r" b="b"/>
            <a:pathLst>
              <a:path w="6967855">
                <a:moveTo>
                  <a:pt x="0" y="0"/>
                </a:moveTo>
                <a:lnTo>
                  <a:pt x="69677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73211" y="1182624"/>
            <a:ext cx="3465829" cy="0"/>
          </a:xfrm>
          <a:custGeom>
            <a:avLst/>
            <a:gdLst/>
            <a:ahLst/>
            <a:cxnLst/>
            <a:rect l="l" t="t" r="r" b="b"/>
            <a:pathLst>
              <a:path w="3465829">
                <a:moveTo>
                  <a:pt x="0" y="0"/>
                </a:moveTo>
                <a:lnTo>
                  <a:pt x="346557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4736" y="1182624"/>
            <a:ext cx="6967855" cy="0"/>
          </a:xfrm>
          <a:custGeom>
            <a:avLst/>
            <a:gdLst/>
            <a:ahLst/>
            <a:cxnLst/>
            <a:rect l="l" t="t" r="r" b="b"/>
            <a:pathLst>
              <a:path w="6967855">
                <a:moveTo>
                  <a:pt x="0" y="0"/>
                </a:moveTo>
                <a:lnTo>
                  <a:pt x="69677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4736" y="137497"/>
            <a:ext cx="11082528" cy="766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 marR="5080">
              <a:lnSpc>
                <a:spcPct val="100000"/>
              </a:lnSpc>
              <a:spcBef>
                <a:spcPts val="95"/>
              </a:spcBef>
              <a:tabLst>
                <a:tab pos="3939540" algn="l"/>
                <a:tab pos="4253865" algn="l"/>
              </a:tabLst>
            </a:pPr>
            <a:r>
              <a:rPr sz="2450" spc="5" dirty="0">
                <a:latin typeface="Kai" pitchFamily="2" charset="-122"/>
                <a:ea typeface="Kai" pitchFamily="2" charset="-122"/>
              </a:rPr>
              <a:t>诊断：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通</a:t>
            </a:r>
            <a:r>
              <a:rPr sz="2450" dirty="0">
                <a:latin typeface="Kai" pitchFamily="2" charset="-122"/>
                <a:ea typeface="Kai" pitchFamily="2" charset="-122"/>
              </a:rPr>
              <a:t>过分析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波</a:t>
            </a:r>
            <a:r>
              <a:rPr sz="2450" dirty="0">
                <a:latin typeface="Kai" pitchFamily="2" charset="-122"/>
                <a:ea typeface="Kai" pitchFamily="2" charset="-122"/>
              </a:rPr>
              <a:t>动性得</a:t>
            </a:r>
            <a:r>
              <a:rPr sz="2450" spc="-5" dirty="0">
                <a:latin typeface="Kai" pitchFamily="2" charset="-122"/>
                <a:ea typeface="Kai" pitchFamily="2" charset="-122"/>
              </a:rPr>
              <a:t>出	</a:t>
            </a:r>
            <a:r>
              <a:rPr sz="2450" spc="409" dirty="0">
                <a:latin typeface="Kai" pitchFamily="2" charset="-122"/>
                <a:ea typeface="Kai" pitchFamily="2" charset="-122"/>
                <a:cs typeface="Heiti SC"/>
              </a:rPr>
              <a:t>-	</a:t>
            </a:r>
            <a:r>
              <a:rPr sz="2450" dirty="0">
                <a:latin typeface="Kai" pitchFamily="2" charset="-122"/>
                <a:ea typeface="Kai" pitchFamily="2" charset="-122"/>
              </a:rPr>
              <a:t>操作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工</a:t>
            </a:r>
            <a:r>
              <a:rPr sz="2450" dirty="0">
                <a:latin typeface="Kai" pitchFamily="2" charset="-122"/>
                <a:ea typeface="Kai" pitchFamily="2" charset="-122"/>
              </a:rPr>
              <a:t>况参数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波</a:t>
            </a:r>
            <a:r>
              <a:rPr sz="2450" dirty="0">
                <a:latin typeface="Kai" pitchFamily="2" charset="-122"/>
                <a:ea typeface="Kai" pitchFamily="2" charset="-122"/>
              </a:rPr>
              <a:t>动大，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缺</a:t>
            </a:r>
            <a:r>
              <a:rPr sz="2450" dirty="0">
                <a:latin typeface="Kai" pitchFamily="2" charset="-122"/>
                <a:ea typeface="Kai" pitchFamily="2" charset="-122"/>
              </a:rPr>
              <a:t>乏科学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的</a:t>
            </a:r>
            <a:r>
              <a:rPr sz="2450" dirty="0">
                <a:latin typeface="Kai" pitchFamily="2" charset="-122"/>
                <a:ea typeface="Kai" pitchFamily="2" charset="-122"/>
              </a:rPr>
              <a:t>工具指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导</a:t>
            </a:r>
            <a:r>
              <a:rPr sz="2450" dirty="0">
                <a:latin typeface="Kai" pitchFamily="2" charset="-122"/>
                <a:ea typeface="Kai" pitchFamily="2" charset="-122"/>
              </a:rPr>
              <a:t>生产</a:t>
            </a:r>
            <a:r>
              <a:rPr sz="2450" spc="-5" dirty="0">
                <a:latin typeface="Kai" pitchFamily="2" charset="-122"/>
                <a:ea typeface="Kai" pitchFamily="2" charset="-122"/>
              </a:rPr>
              <a:t>， </a:t>
            </a:r>
            <a:r>
              <a:rPr sz="2450" spc="-600" dirty="0">
                <a:latin typeface="Kai" pitchFamily="2" charset="-122"/>
                <a:ea typeface="Kai" pitchFamily="2" charset="-122"/>
              </a:rPr>
              <a:t> </a:t>
            </a:r>
            <a:r>
              <a:rPr sz="2450" dirty="0">
                <a:latin typeface="Kai" pitchFamily="2" charset="-122"/>
                <a:ea typeface="Kai" pitchFamily="2" charset="-122"/>
              </a:rPr>
              <a:t>主要凭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经</a:t>
            </a:r>
            <a:r>
              <a:rPr sz="2450" dirty="0">
                <a:latin typeface="Kai" pitchFamily="2" charset="-122"/>
                <a:ea typeface="Kai" pitchFamily="2" charset="-122"/>
              </a:rPr>
              <a:t>验进行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操</a:t>
            </a:r>
            <a:r>
              <a:rPr sz="2450" dirty="0">
                <a:latin typeface="Kai" pitchFamily="2" charset="-122"/>
                <a:ea typeface="Kai" pitchFamily="2" charset="-122"/>
              </a:rPr>
              <a:t>作决策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；</a:t>
            </a:r>
            <a:r>
              <a:rPr sz="2450" dirty="0">
                <a:latin typeface="Kai" pitchFamily="2" charset="-122"/>
                <a:ea typeface="Kai" pitchFamily="2" charset="-122"/>
              </a:rPr>
              <a:t>收率波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动</a:t>
            </a:r>
            <a:r>
              <a:rPr sz="2450" dirty="0">
                <a:latin typeface="Kai" pitchFamily="2" charset="-122"/>
                <a:ea typeface="Kai" pitchFamily="2" charset="-122"/>
              </a:rPr>
              <a:t>大，存</a:t>
            </a:r>
            <a:r>
              <a:rPr sz="2450" spc="15" dirty="0">
                <a:latin typeface="Kai" pitchFamily="2" charset="-122"/>
                <a:ea typeface="Kai" pitchFamily="2" charset="-122"/>
              </a:rPr>
              <a:t>在</a:t>
            </a:r>
            <a:r>
              <a:rPr sz="2450" dirty="0">
                <a:latin typeface="Kai" pitchFamily="2" charset="-122"/>
                <a:ea typeface="Kai" pitchFamily="2" charset="-122"/>
              </a:rPr>
              <a:t>优化空</a:t>
            </a:r>
            <a:r>
              <a:rPr sz="2450" spc="-5" dirty="0">
                <a:latin typeface="Kai" pitchFamily="2" charset="-122"/>
                <a:ea typeface="Kai" pitchFamily="2" charset="-122"/>
              </a:rPr>
              <a:t>间</a:t>
            </a:r>
            <a:endParaRPr sz="2450">
              <a:latin typeface="Kai" pitchFamily="2" charset="-122"/>
              <a:ea typeface="Kai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5691" y="1455419"/>
            <a:ext cx="0" cy="2163445"/>
          </a:xfrm>
          <a:custGeom>
            <a:avLst/>
            <a:gdLst/>
            <a:ahLst/>
            <a:cxnLst/>
            <a:rect l="l" t="t" r="r" b="b"/>
            <a:pathLst>
              <a:path h="2163445">
                <a:moveTo>
                  <a:pt x="0" y="0"/>
                </a:moveTo>
                <a:lnTo>
                  <a:pt x="0" y="2162936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372" y="3961536"/>
            <a:ext cx="63817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5000"/>
              </a:lnSpc>
              <a:spcBef>
                <a:spcPts val="100"/>
              </a:spcBef>
            </a:pP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操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作</a:t>
            </a:r>
            <a:r>
              <a:rPr sz="1600" b="1" spc="-5" dirty="0">
                <a:latin typeface="Kai" pitchFamily="2" charset="-122"/>
                <a:ea typeface="Kai" pitchFamily="2" charset="-122"/>
                <a:cs typeface="Kaiti SC"/>
              </a:rPr>
              <a:t>参 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数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波</a:t>
            </a:r>
            <a:r>
              <a:rPr sz="1600" b="1" spc="-5" dirty="0">
                <a:latin typeface="Kai" pitchFamily="2" charset="-122"/>
                <a:ea typeface="Kai" pitchFamily="2" charset="-122"/>
                <a:cs typeface="Kaiti SC"/>
              </a:rPr>
              <a:t>动 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较大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45691" y="3997452"/>
            <a:ext cx="0" cy="2190750"/>
          </a:xfrm>
          <a:custGeom>
            <a:avLst/>
            <a:gdLst/>
            <a:ahLst/>
            <a:cxnLst/>
            <a:rect l="l" t="t" r="r" b="b"/>
            <a:pathLst>
              <a:path h="2190750">
                <a:moveTo>
                  <a:pt x="0" y="0"/>
                </a:moveTo>
                <a:lnTo>
                  <a:pt x="0" y="219055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372" y="1419250"/>
            <a:ext cx="638175" cy="514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收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率</a:t>
            </a:r>
            <a:r>
              <a:rPr sz="1600" b="1" spc="-5" dirty="0">
                <a:latin typeface="Kai" pitchFamily="2" charset="-122"/>
                <a:ea typeface="Kai" pitchFamily="2" charset="-122"/>
                <a:cs typeface="Kaiti SC"/>
              </a:rPr>
              <a:t>波 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动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较</a:t>
            </a:r>
            <a:r>
              <a:rPr sz="1600" b="1" spc="-5" dirty="0">
                <a:latin typeface="Kai" pitchFamily="2" charset="-122"/>
                <a:ea typeface="Kai" pitchFamily="2" charset="-122"/>
                <a:cs typeface="Kaiti SC"/>
              </a:rPr>
              <a:t>大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17947" y="1869948"/>
            <a:ext cx="2519680" cy="1422400"/>
            <a:chOff x="4917947" y="1869948"/>
            <a:chExt cx="2519680" cy="1422400"/>
          </a:xfrm>
        </p:grpSpPr>
        <p:sp>
          <p:nvSpPr>
            <p:cNvPr id="15" name="object 15"/>
            <p:cNvSpPr/>
            <p:nvPr/>
          </p:nvSpPr>
          <p:spPr>
            <a:xfrm>
              <a:off x="4930139" y="1869948"/>
              <a:ext cx="2313940" cy="1417320"/>
            </a:xfrm>
            <a:custGeom>
              <a:avLst/>
              <a:gdLst/>
              <a:ahLst/>
              <a:cxnLst/>
              <a:rect l="l" t="t" r="r" b="b"/>
              <a:pathLst>
                <a:path w="2313940" h="1417320">
                  <a:moveTo>
                    <a:pt x="0" y="1417319"/>
                  </a:moveTo>
                  <a:lnTo>
                    <a:pt x="0" y="0"/>
                  </a:lnTo>
                </a:path>
                <a:path w="2313940" h="1417320">
                  <a:moveTo>
                    <a:pt x="0" y="1417319"/>
                  </a:moveTo>
                  <a:lnTo>
                    <a:pt x="2313432" y="14173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930901" y="1902714"/>
              <a:ext cx="2313940" cy="1122045"/>
            </a:xfrm>
            <a:custGeom>
              <a:avLst/>
              <a:gdLst/>
              <a:ahLst/>
              <a:cxnLst/>
              <a:rect l="l" t="t" r="r" b="b"/>
              <a:pathLst>
                <a:path w="2313940" h="1122045">
                  <a:moveTo>
                    <a:pt x="0" y="486156"/>
                  </a:moveTo>
                  <a:lnTo>
                    <a:pt x="79248" y="364236"/>
                  </a:lnTo>
                  <a:lnTo>
                    <a:pt x="160020" y="274320"/>
                  </a:lnTo>
                  <a:lnTo>
                    <a:pt x="239268" y="211836"/>
                  </a:lnTo>
                  <a:lnTo>
                    <a:pt x="318515" y="91439"/>
                  </a:lnTo>
                  <a:lnTo>
                    <a:pt x="399288" y="283463"/>
                  </a:lnTo>
                  <a:lnTo>
                    <a:pt x="478536" y="192024"/>
                  </a:lnTo>
                  <a:lnTo>
                    <a:pt x="557784" y="1121664"/>
                  </a:lnTo>
                  <a:lnTo>
                    <a:pt x="638556" y="1056132"/>
                  </a:lnTo>
                  <a:lnTo>
                    <a:pt x="717803" y="249936"/>
                  </a:lnTo>
                  <a:lnTo>
                    <a:pt x="797051" y="0"/>
                  </a:lnTo>
                  <a:lnTo>
                    <a:pt x="877824" y="233172"/>
                  </a:lnTo>
                  <a:lnTo>
                    <a:pt x="957072" y="195072"/>
                  </a:lnTo>
                  <a:lnTo>
                    <a:pt x="1036320" y="348996"/>
                  </a:lnTo>
                  <a:lnTo>
                    <a:pt x="1117092" y="396239"/>
                  </a:lnTo>
                  <a:lnTo>
                    <a:pt x="1196339" y="435863"/>
                  </a:lnTo>
                  <a:lnTo>
                    <a:pt x="1275588" y="647700"/>
                  </a:lnTo>
                  <a:lnTo>
                    <a:pt x="1356360" y="454151"/>
                  </a:lnTo>
                  <a:lnTo>
                    <a:pt x="1435608" y="646176"/>
                  </a:lnTo>
                  <a:lnTo>
                    <a:pt x="1514856" y="643127"/>
                  </a:lnTo>
                  <a:lnTo>
                    <a:pt x="1595627" y="510539"/>
                  </a:lnTo>
                  <a:lnTo>
                    <a:pt x="1674876" y="486156"/>
                  </a:lnTo>
                  <a:lnTo>
                    <a:pt x="1834896" y="733044"/>
                  </a:lnTo>
                  <a:lnTo>
                    <a:pt x="1914144" y="530351"/>
                  </a:lnTo>
                  <a:lnTo>
                    <a:pt x="1993392" y="376427"/>
                  </a:lnTo>
                  <a:lnTo>
                    <a:pt x="2074164" y="409956"/>
                  </a:lnTo>
                  <a:lnTo>
                    <a:pt x="2153412" y="544068"/>
                  </a:lnTo>
                  <a:lnTo>
                    <a:pt x="2232659" y="350520"/>
                  </a:lnTo>
                  <a:lnTo>
                    <a:pt x="2313431" y="185927"/>
                  </a:lnTo>
                </a:path>
              </a:pathLst>
            </a:custGeom>
            <a:ln w="25908">
              <a:solidFill>
                <a:srgbClr val="00A9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282433" y="1901190"/>
              <a:ext cx="76200" cy="1127125"/>
            </a:xfrm>
            <a:custGeom>
              <a:avLst/>
              <a:gdLst/>
              <a:ahLst/>
              <a:cxnLst/>
              <a:rect l="l" t="t" r="r" b="b"/>
              <a:pathLst>
                <a:path w="76200" h="1127125">
                  <a:moveTo>
                    <a:pt x="48006" y="63500"/>
                  </a:moveTo>
                  <a:lnTo>
                    <a:pt x="28194" y="63500"/>
                  </a:lnTo>
                  <a:lnTo>
                    <a:pt x="28194" y="1127125"/>
                  </a:lnTo>
                  <a:lnTo>
                    <a:pt x="48006" y="1127125"/>
                  </a:lnTo>
                  <a:lnTo>
                    <a:pt x="48006" y="63500"/>
                  </a:lnTo>
                  <a:close/>
                </a:path>
                <a:path w="76200" h="1127125">
                  <a:moveTo>
                    <a:pt x="38100" y="0"/>
                  </a:moveTo>
                  <a:lnTo>
                    <a:pt x="0" y="76200"/>
                  </a:lnTo>
                  <a:lnTo>
                    <a:pt x="28194" y="76200"/>
                  </a:lnTo>
                  <a:lnTo>
                    <a:pt x="28194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27125">
                  <a:moveTo>
                    <a:pt x="69850" y="63500"/>
                  </a:moveTo>
                  <a:lnTo>
                    <a:pt x="48006" y="63500"/>
                  </a:lnTo>
                  <a:lnTo>
                    <a:pt x="48006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489447" y="1903476"/>
              <a:ext cx="1868805" cy="1120140"/>
            </a:xfrm>
            <a:custGeom>
              <a:avLst/>
              <a:gdLst/>
              <a:ahLst/>
              <a:cxnLst/>
              <a:rect l="l" t="t" r="r" b="b"/>
              <a:pathLst>
                <a:path w="1868804" h="1120139">
                  <a:moveTo>
                    <a:pt x="0" y="1120139"/>
                  </a:moveTo>
                  <a:lnTo>
                    <a:pt x="1868424" y="1120139"/>
                  </a:lnTo>
                </a:path>
                <a:path w="1868804" h="1120139">
                  <a:moveTo>
                    <a:pt x="237743" y="0"/>
                  </a:moveTo>
                  <a:lnTo>
                    <a:pt x="186804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423" y="2385060"/>
              <a:ext cx="234696" cy="23469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602860" y="1745107"/>
            <a:ext cx="223520" cy="593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60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58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02860" y="2454656"/>
            <a:ext cx="223520" cy="948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56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54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52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42713" y="3327857"/>
            <a:ext cx="21336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5945" algn="l"/>
                <a:tab pos="1128395" algn="l"/>
              </a:tabLst>
            </a:pPr>
            <a:r>
              <a:rPr sz="1400" spc="-20" dirty="0">
                <a:latin typeface="Kai" pitchFamily="2" charset="-122"/>
                <a:ea typeface="Kai" pitchFamily="2" charset="-122"/>
                <a:cs typeface="Arial"/>
              </a:rPr>
              <a:t>11/04	</a:t>
            </a:r>
            <a:r>
              <a:rPr sz="1400" spc="-45" dirty="0">
                <a:latin typeface="Kai" pitchFamily="2" charset="-122"/>
                <a:ea typeface="Kai" pitchFamily="2" charset="-122"/>
                <a:cs typeface="Arial"/>
              </a:rPr>
              <a:t>11/11	</a:t>
            </a:r>
            <a:r>
              <a:rPr sz="1400" spc="-20" dirty="0">
                <a:latin typeface="Kai" pitchFamily="2" charset="-122"/>
                <a:ea typeface="Kai" pitchFamily="2" charset="-122"/>
                <a:cs typeface="Arial"/>
              </a:rPr>
              <a:t>11/18</a:t>
            </a:r>
            <a:r>
              <a:rPr sz="1400" spc="509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1400" spc="-20" dirty="0">
                <a:latin typeface="Kai" pitchFamily="2" charset="-122"/>
                <a:ea typeface="Kai" pitchFamily="2" charset="-122"/>
                <a:cs typeface="Arial"/>
              </a:rPr>
              <a:t>11/25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57668" y="2376932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Kai" pitchFamily="2" charset="-122"/>
                <a:ea typeface="Kai" pitchFamily="2" charset="-122"/>
                <a:cs typeface="Arial"/>
              </a:rPr>
              <a:t>6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58410" y="1371981"/>
            <a:ext cx="17145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" dirty="0">
                <a:latin typeface="Kai" pitchFamily="2" charset="-122"/>
                <a:ea typeface="Kai" pitchFamily="2" charset="-122"/>
                <a:cs typeface="Kaiti SC"/>
              </a:rPr>
              <a:t>汽油</a:t>
            </a:r>
            <a:r>
              <a:rPr sz="1400" b="1" spc="-20" dirty="0">
                <a:latin typeface="Kai" pitchFamily="2" charset="-122"/>
                <a:ea typeface="Kai" pitchFamily="2" charset="-122"/>
                <a:cs typeface="Arial"/>
              </a:rPr>
              <a:t>+</a:t>
            </a:r>
            <a:r>
              <a:rPr sz="1400" b="1" dirty="0">
                <a:latin typeface="Kai" pitchFamily="2" charset="-122"/>
                <a:ea typeface="Kai" pitchFamily="2" charset="-122"/>
                <a:cs typeface="Kaiti SC"/>
              </a:rPr>
              <a:t>液化气收</a:t>
            </a:r>
            <a:r>
              <a:rPr sz="1400" b="1" spc="-15" dirty="0">
                <a:latin typeface="Kai" pitchFamily="2" charset="-122"/>
                <a:ea typeface="Kai" pitchFamily="2" charset="-122"/>
                <a:cs typeface="Kaiti SC"/>
              </a:rPr>
              <a:t>率</a:t>
            </a:r>
            <a:r>
              <a:rPr sz="1400" b="1" dirty="0">
                <a:latin typeface="Kai" pitchFamily="2" charset="-122"/>
                <a:ea typeface="Kai" pitchFamily="2" charset="-122"/>
                <a:cs typeface="Kaiti SC"/>
              </a:rPr>
              <a:t>，</a:t>
            </a:r>
            <a:r>
              <a:rPr sz="1400" b="1" dirty="0">
                <a:latin typeface="Kai" pitchFamily="2" charset="-122"/>
                <a:ea typeface="Kai" pitchFamily="2" charset="-122"/>
                <a:cs typeface="Arial"/>
              </a:rPr>
              <a:t>%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41520" y="1693164"/>
            <a:ext cx="2971800" cy="8255"/>
          </a:xfrm>
          <a:custGeom>
            <a:avLst/>
            <a:gdLst/>
            <a:ahLst/>
            <a:cxnLst/>
            <a:rect l="l" t="t" r="r" b="b"/>
            <a:pathLst>
              <a:path w="2971800" h="8255">
                <a:moveTo>
                  <a:pt x="0" y="0"/>
                </a:moveTo>
                <a:lnTo>
                  <a:pt x="2971800" y="800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968944" y="4599241"/>
            <a:ext cx="1181735" cy="1474470"/>
            <a:chOff x="1968944" y="4599241"/>
            <a:chExt cx="1181735" cy="1474470"/>
          </a:xfrm>
        </p:grpSpPr>
        <p:sp>
          <p:nvSpPr>
            <p:cNvPr id="27" name="object 27"/>
            <p:cNvSpPr/>
            <p:nvPr/>
          </p:nvSpPr>
          <p:spPr>
            <a:xfrm>
              <a:off x="1981200" y="4604003"/>
              <a:ext cx="1155700" cy="1464945"/>
            </a:xfrm>
            <a:custGeom>
              <a:avLst/>
              <a:gdLst/>
              <a:ahLst/>
              <a:cxnLst/>
              <a:rect l="l" t="t" r="r" b="b"/>
              <a:pathLst>
                <a:path w="1155700" h="1464945">
                  <a:moveTo>
                    <a:pt x="0" y="1464564"/>
                  </a:moveTo>
                  <a:lnTo>
                    <a:pt x="0" y="0"/>
                  </a:lnTo>
                </a:path>
                <a:path w="1155700" h="1464945">
                  <a:moveTo>
                    <a:pt x="0" y="1464564"/>
                  </a:moveTo>
                  <a:lnTo>
                    <a:pt x="1155192" y="14645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981962" y="4767833"/>
              <a:ext cx="1155700" cy="1100455"/>
            </a:xfrm>
            <a:custGeom>
              <a:avLst/>
              <a:gdLst/>
              <a:ahLst/>
              <a:cxnLst/>
              <a:rect l="l" t="t" r="r" b="b"/>
              <a:pathLst>
                <a:path w="1155700" h="1100454">
                  <a:moveTo>
                    <a:pt x="0" y="19812"/>
                  </a:moveTo>
                  <a:lnTo>
                    <a:pt x="39624" y="0"/>
                  </a:lnTo>
                  <a:lnTo>
                    <a:pt x="79248" y="19812"/>
                  </a:lnTo>
                  <a:lnTo>
                    <a:pt x="118871" y="129540"/>
                  </a:lnTo>
                  <a:lnTo>
                    <a:pt x="158495" y="330708"/>
                  </a:lnTo>
                  <a:lnTo>
                    <a:pt x="198119" y="385572"/>
                  </a:lnTo>
                  <a:lnTo>
                    <a:pt x="237744" y="348996"/>
                  </a:lnTo>
                  <a:lnTo>
                    <a:pt x="278892" y="220980"/>
                  </a:lnTo>
                  <a:lnTo>
                    <a:pt x="318515" y="129540"/>
                  </a:lnTo>
                  <a:lnTo>
                    <a:pt x="358139" y="147828"/>
                  </a:lnTo>
                  <a:lnTo>
                    <a:pt x="397763" y="294132"/>
                  </a:lnTo>
                  <a:lnTo>
                    <a:pt x="437388" y="477012"/>
                  </a:lnTo>
                  <a:lnTo>
                    <a:pt x="477012" y="495300"/>
                  </a:lnTo>
                  <a:lnTo>
                    <a:pt x="516636" y="550164"/>
                  </a:lnTo>
                  <a:lnTo>
                    <a:pt x="557783" y="568452"/>
                  </a:lnTo>
                  <a:lnTo>
                    <a:pt x="597407" y="586740"/>
                  </a:lnTo>
                  <a:lnTo>
                    <a:pt x="637032" y="477012"/>
                  </a:lnTo>
                  <a:lnTo>
                    <a:pt x="676656" y="641604"/>
                  </a:lnTo>
                  <a:lnTo>
                    <a:pt x="716280" y="806196"/>
                  </a:lnTo>
                  <a:lnTo>
                    <a:pt x="755904" y="897636"/>
                  </a:lnTo>
                  <a:lnTo>
                    <a:pt x="795527" y="915924"/>
                  </a:lnTo>
                  <a:lnTo>
                    <a:pt x="836676" y="861060"/>
                  </a:lnTo>
                  <a:lnTo>
                    <a:pt x="915924" y="915924"/>
                  </a:lnTo>
                  <a:lnTo>
                    <a:pt x="955548" y="897636"/>
                  </a:lnTo>
                  <a:lnTo>
                    <a:pt x="995171" y="970788"/>
                  </a:lnTo>
                  <a:lnTo>
                    <a:pt x="1034795" y="1063752"/>
                  </a:lnTo>
                  <a:lnTo>
                    <a:pt x="1075944" y="1063752"/>
                  </a:lnTo>
                  <a:lnTo>
                    <a:pt x="1115568" y="1100328"/>
                  </a:lnTo>
                  <a:lnTo>
                    <a:pt x="1155192" y="1063752"/>
                  </a:lnTo>
                </a:path>
              </a:pathLst>
            </a:custGeom>
            <a:ln w="25908">
              <a:solidFill>
                <a:srgbClr val="1F40E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54607" y="5944311"/>
            <a:ext cx="775970" cy="405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90"/>
              </a:lnSpc>
              <a:spcBef>
                <a:spcPts val="10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514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  <a:p>
            <a:pPr marL="329565">
              <a:lnSpc>
                <a:spcPts val="1490"/>
              </a:lnSpc>
            </a:pPr>
            <a:r>
              <a:rPr sz="1400" spc="-110" dirty="0">
                <a:latin typeface="Kai" pitchFamily="2" charset="-122"/>
                <a:ea typeface="Kai" pitchFamily="2" charset="-122"/>
                <a:cs typeface="Arial"/>
              </a:rPr>
              <a:t>1</a:t>
            </a:r>
            <a:r>
              <a:rPr sz="1400" dirty="0">
                <a:latin typeface="Kai" pitchFamily="2" charset="-122"/>
                <a:ea typeface="Kai" pitchFamily="2" charset="-122"/>
                <a:cs typeface="Arial"/>
              </a:rPr>
              <a:t>1/04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4607" y="4479163"/>
            <a:ext cx="322580" cy="60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522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520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30907" y="6110122"/>
            <a:ext cx="4584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Kai" pitchFamily="2" charset="-122"/>
                <a:ea typeface="Kai" pitchFamily="2" charset="-122"/>
                <a:cs typeface="Arial"/>
              </a:rPr>
              <a:t>1</a:t>
            </a:r>
            <a:r>
              <a:rPr sz="1400" dirty="0">
                <a:latin typeface="Kai" pitchFamily="2" charset="-122"/>
                <a:ea typeface="Kai" pitchFamily="2" charset="-122"/>
                <a:cs typeface="Arial"/>
              </a:rPr>
              <a:t>1/18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54607" y="5212841"/>
            <a:ext cx="3225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518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54607" y="5577941"/>
            <a:ext cx="3225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516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20823" y="4764023"/>
            <a:ext cx="1325880" cy="1108075"/>
            <a:chOff x="2020823" y="4764023"/>
            <a:chExt cx="1325880" cy="1108075"/>
          </a:xfrm>
        </p:grpSpPr>
        <p:sp>
          <p:nvSpPr>
            <p:cNvPr id="35" name="object 35"/>
            <p:cNvSpPr/>
            <p:nvPr/>
          </p:nvSpPr>
          <p:spPr>
            <a:xfrm>
              <a:off x="2020823" y="4768595"/>
              <a:ext cx="1230630" cy="1099185"/>
            </a:xfrm>
            <a:custGeom>
              <a:avLst/>
              <a:gdLst/>
              <a:ahLst/>
              <a:cxnLst/>
              <a:rect l="l" t="t" r="r" b="b"/>
              <a:pathLst>
                <a:path w="1230629" h="1099185">
                  <a:moveTo>
                    <a:pt x="0" y="0"/>
                  </a:moveTo>
                  <a:lnTo>
                    <a:pt x="1230376" y="0"/>
                  </a:lnTo>
                </a:path>
                <a:path w="1230629" h="1099185">
                  <a:moveTo>
                    <a:pt x="1075944" y="1098803"/>
                  </a:moveTo>
                  <a:lnTo>
                    <a:pt x="1229995" y="10988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175253" y="4766309"/>
              <a:ext cx="76200" cy="1104900"/>
            </a:xfrm>
            <a:custGeom>
              <a:avLst/>
              <a:gdLst/>
              <a:ahLst/>
              <a:cxnLst/>
              <a:rect l="l" t="t" r="r" b="b"/>
              <a:pathLst>
                <a:path w="76200" h="1104900">
                  <a:moveTo>
                    <a:pt x="28193" y="1028699"/>
                  </a:moveTo>
                  <a:lnTo>
                    <a:pt x="0" y="1028699"/>
                  </a:lnTo>
                  <a:lnTo>
                    <a:pt x="38100" y="1104899"/>
                  </a:lnTo>
                  <a:lnTo>
                    <a:pt x="69849" y="1041399"/>
                  </a:lnTo>
                  <a:lnTo>
                    <a:pt x="28193" y="1041399"/>
                  </a:lnTo>
                  <a:lnTo>
                    <a:pt x="28193" y="1028699"/>
                  </a:lnTo>
                  <a:close/>
                </a:path>
                <a:path w="76200" h="1104900">
                  <a:moveTo>
                    <a:pt x="48006" y="0"/>
                  </a:moveTo>
                  <a:lnTo>
                    <a:pt x="28193" y="0"/>
                  </a:lnTo>
                  <a:lnTo>
                    <a:pt x="28193" y="1041399"/>
                  </a:lnTo>
                  <a:lnTo>
                    <a:pt x="48006" y="1041399"/>
                  </a:lnTo>
                  <a:lnTo>
                    <a:pt x="48006" y="0"/>
                  </a:lnTo>
                  <a:close/>
                </a:path>
                <a:path w="76200" h="1104900">
                  <a:moveTo>
                    <a:pt x="76199" y="1028699"/>
                  </a:moveTo>
                  <a:lnTo>
                    <a:pt x="48006" y="1028699"/>
                  </a:lnTo>
                  <a:lnTo>
                    <a:pt x="48006" y="1041399"/>
                  </a:lnTo>
                  <a:lnTo>
                    <a:pt x="69849" y="1041399"/>
                  </a:lnTo>
                  <a:lnTo>
                    <a:pt x="76199" y="1028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081527" y="514807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132588" y="0"/>
                  </a:moveTo>
                  <a:lnTo>
                    <a:pt x="90659" y="6754"/>
                  </a:lnTo>
                  <a:lnTo>
                    <a:pt x="54260" y="25566"/>
                  </a:lnTo>
                  <a:lnTo>
                    <a:pt x="25566" y="54260"/>
                  </a:lnTo>
                  <a:lnTo>
                    <a:pt x="6754" y="90659"/>
                  </a:lnTo>
                  <a:lnTo>
                    <a:pt x="0" y="132587"/>
                  </a:lnTo>
                  <a:lnTo>
                    <a:pt x="6754" y="174516"/>
                  </a:lnTo>
                  <a:lnTo>
                    <a:pt x="25566" y="210915"/>
                  </a:lnTo>
                  <a:lnTo>
                    <a:pt x="54260" y="239609"/>
                  </a:lnTo>
                  <a:lnTo>
                    <a:pt x="90659" y="258421"/>
                  </a:lnTo>
                  <a:lnTo>
                    <a:pt x="132588" y="265175"/>
                  </a:lnTo>
                  <a:lnTo>
                    <a:pt x="174516" y="258421"/>
                  </a:lnTo>
                  <a:lnTo>
                    <a:pt x="210915" y="239609"/>
                  </a:lnTo>
                  <a:lnTo>
                    <a:pt x="239609" y="210915"/>
                  </a:lnTo>
                  <a:lnTo>
                    <a:pt x="258421" y="174516"/>
                  </a:lnTo>
                  <a:lnTo>
                    <a:pt x="265175" y="132587"/>
                  </a:lnTo>
                  <a:lnTo>
                    <a:pt x="258421" y="90659"/>
                  </a:lnTo>
                  <a:lnTo>
                    <a:pt x="239609" y="54260"/>
                  </a:lnTo>
                  <a:lnTo>
                    <a:pt x="210915" y="25566"/>
                  </a:lnTo>
                  <a:lnTo>
                    <a:pt x="174516" y="6754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121532" y="5156453"/>
            <a:ext cx="1841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Kai" pitchFamily="2" charset="-122"/>
                <a:ea typeface="Kai" pitchFamily="2" charset="-122"/>
                <a:cs typeface="Arial"/>
              </a:rPr>
              <a:t>-6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32330" y="4002785"/>
            <a:ext cx="14490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Kai" pitchFamily="2" charset="-122"/>
                <a:ea typeface="Kai" pitchFamily="2" charset="-122"/>
                <a:cs typeface="Arial Unicode MS"/>
              </a:rPr>
              <a:t>反应温</a:t>
            </a:r>
            <a:r>
              <a:rPr sz="1400" spc="-15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r>
              <a:rPr sz="1400" dirty="0">
                <a:latin typeface="Kai" pitchFamily="2" charset="-122"/>
                <a:ea typeface="Kai" pitchFamily="2" charset="-122"/>
                <a:cs typeface="Arial Unicode MS"/>
              </a:rPr>
              <a:t>，摄</a:t>
            </a:r>
            <a:r>
              <a:rPr sz="1400" spc="-15" dirty="0">
                <a:latin typeface="Kai" pitchFamily="2" charset="-122"/>
                <a:ea typeface="Kai" pitchFamily="2" charset="-122"/>
                <a:cs typeface="Arial Unicode MS"/>
              </a:rPr>
              <a:t>氏</a:t>
            </a:r>
            <a:r>
              <a:rPr sz="1400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36191" y="4315967"/>
            <a:ext cx="1715135" cy="0"/>
          </a:xfrm>
          <a:custGeom>
            <a:avLst/>
            <a:gdLst/>
            <a:ahLst/>
            <a:cxnLst/>
            <a:rect l="l" t="t" r="r" b="b"/>
            <a:pathLst>
              <a:path w="1715135">
                <a:moveTo>
                  <a:pt x="0" y="0"/>
                </a:moveTo>
                <a:lnTo>
                  <a:pt x="1715135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51896" y="4657280"/>
            <a:ext cx="1082675" cy="1416050"/>
            <a:chOff x="4251896" y="4657280"/>
            <a:chExt cx="1082675" cy="1416050"/>
          </a:xfrm>
        </p:grpSpPr>
        <p:sp>
          <p:nvSpPr>
            <p:cNvPr id="42" name="object 42"/>
            <p:cNvSpPr/>
            <p:nvPr/>
          </p:nvSpPr>
          <p:spPr>
            <a:xfrm>
              <a:off x="4265676" y="4671059"/>
              <a:ext cx="1056640" cy="1397635"/>
            </a:xfrm>
            <a:custGeom>
              <a:avLst/>
              <a:gdLst/>
              <a:ahLst/>
              <a:cxnLst/>
              <a:rect l="l" t="t" r="r" b="b"/>
              <a:pathLst>
                <a:path w="1056639" h="1397635">
                  <a:moveTo>
                    <a:pt x="0" y="1397508"/>
                  </a:moveTo>
                  <a:lnTo>
                    <a:pt x="0" y="0"/>
                  </a:lnTo>
                </a:path>
                <a:path w="1056639" h="1397635">
                  <a:moveTo>
                    <a:pt x="0" y="1397508"/>
                  </a:moveTo>
                  <a:lnTo>
                    <a:pt x="1056132" y="13975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264914" y="4670297"/>
              <a:ext cx="1056640" cy="1217930"/>
            </a:xfrm>
            <a:custGeom>
              <a:avLst/>
              <a:gdLst/>
              <a:ahLst/>
              <a:cxnLst/>
              <a:rect l="l" t="t" r="r" b="b"/>
              <a:pathLst>
                <a:path w="1056639" h="1217929">
                  <a:moveTo>
                    <a:pt x="0" y="237744"/>
                  </a:moveTo>
                  <a:lnTo>
                    <a:pt x="36575" y="306324"/>
                  </a:lnTo>
                  <a:lnTo>
                    <a:pt x="73151" y="284988"/>
                  </a:lnTo>
                  <a:lnTo>
                    <a:pt x="109727" y="531876"/>
                  </a:lnTo>
                  <a:lnTo>
                    <a:pt x="146303" y="455675"/>
                  </a:lnTo>
                  <a:lnTo>
                    <a:pt x="182880" y="432815"/>
                  </a:lnTo>
                  <a:lnTo>
                    <a:pt x="219456" y="454151"/>
                  </a:lnTo>
                  <a:lnTo>
                    <a:pt x="256032" y="91439"/>
                  </a:lnTo>
                  <a:lnTo>
                    <a:pt x="292608" y="0"/>
                  </a:lnTo>
                  <a:lnTo>
                    <a:pt x="327660" y="134112"/>
                  </a:lnTo>
                  <a:lnTo>
                    <a:pt x="364236" y="455675"/>
                  </a:lnTo>
                  <a:lnTo>
                    <a:pt x="400812" y="461771"/>
                  </a:lnTo>
                  <a:lnTo>
                    <a:pt x="437388" y="522731"/>
                  </a:lnTo>
                  <a:lnTo>
                    <a:pt x="473963" y="644651"/>
                  </a:lnTo>
                  <a:lnTo>
                    <a:pt x="510539" y="507491"/>
                  </a:lnTo>
                  <a:lnTo>
                    <a:pt x="547115" y="554735"/>
                  </a:lnTo>
                  <a:lnTo>
                    <a:pt x="583691" y="387095"/>
                  </a:lnTo>
                  <a:lnTo>
                    <a:pt x="620268" y="595883"/>
                  </a:lnTo>
                  <a:lnTo>
                    <a:pt x="655320" y="842771"/>
                  </a:lnTo>
                  <a:lnTo>
                    <a:pt x="691896" y="417575"/>
                  </a:lnTo>
                  <a:lnTo>
                    <a:pt x="728472" y="531876"/>
                  </a:lnTo>
                  <a:lnTo>
                    <a:pt x="765048" y="307847"/>
                  </a:lnTo>
                  <a:lnTo>
                    <a:pt x="838200" y="454151"/>
                  </a:lnTo>
                  <a:lnTo>
                    <a:pt x="874776" y="871727"/>
                  </a:lnTo>
                  <a:lnTo>
                    <a:pt x="911351" y="1146048"/>
                  </a:lnTo>
                  <a:lnTo>
                    <a:pt x="947927" y="1033271"/>
                  </a:lnTo>
                  <a:lnTo>
                    <a:pt x="982980" y="1217676"/>
                  </a:lnTo>
                  <a:lnTo>
                    <a:pt x="1019556" y="1135380"/>
                  </a:lnTo>
                  <a:lnTo>
                    <a:pt x="1056132" y="1104899"/>
                  </a:lnTo>
                </a:path>
              </a:pathLst>
            </a:custGeom>
            <a:ln w="25908">
              <a:solidFill>
                <a:srgbClr val="00A9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590035" y="5944311"/>
            <a:ext cx="1525270" cy="405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90"/>
              </a:lnSpc>
              <a:spcBef>
                <a:spcPts val="105"/>
              </a:spcBef>
            </a:pPr>
            <a:r>
              <a:rPr sz="1400" dirty="0">
                <a:latin typeface="Kai" pitchFamily="2" charset="-122"/>
                <a:ea typeface="Kai" pitchFamily="2" charset="-122"/>
                <a:cs typeface="Arial"/>
              </a:rPr>
              <a:t>43,000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  <a:p>
            <a:pPr marL="569595">
              <a:lnSpc>
                <a:spcPts val="1490"/>
              </a:lnSpc>
            </a:pPr>
            <a:r>
              <a:rPr sz="1400" spc="-25" dirty="0">
                <a:latin typeface="Kai" pitchFamily="2" charset="-122"/>
                <a:ea typeface="Kai" pitchFamily="2" charset="-122"/>
                <a:cs typeface="Arial"/>
              </a:rPr>
              <a:t>11/04</a:t>
            </a:r>
            <a:r>
              <a:rPr sz="1400" spc="170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1400" spc="-25" dirty="0">
                <a:latin typeface="Kai" pitchFamily="2" charset="-122"/>
                <a:ea typeface="Kai" pitchFamily="2" charset="-122"/>
                <a:cs typeface="Arial"/>
              </a:rPr>
              <a:t>11/18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90035" y="4823840"/>
            <a:ext cx="5715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Kai" pitchFamily="2" charset="-122"/>
                <a:ea typeface="Kai" pitchFamily="2" charset="-122"/>
                <a:cs typeface="Arial"/>
              </a:rPr>
              <a:t>46,000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90035" y="5571540"/>
            <a:ext cx="5715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Kai" pitchFamily="2" charset="-122"/>
                <a:ea typeface="Kai" pitchFamily="2" charset="-122"/>
                <a:cs typeface="Arial"/>
              </a:rPr>
              <a:t>44,000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90035" y="5198491"/>
            <a:ext cx="5715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Kai" pitchFamily="2" charset="-122"/>
                <a:ea typeface="Kai" pitchFamily="2" charset="-122"/>
                <a:cs typeface="Arial"/>
              </a:rPr>
              <a:t>45,000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556759" y="4666488"/>
            <a:ext cx="1266825" cy="1226820"/>
            <a:chOff x="4556759" y="4666488"/>
            <a:chExt cx="1266825" cy="1226820"/>
          </a:xfrm>
        </p:grpSpPr>
        <p:sp>
          <p:nvSpPr>
            <p:cNvPr id="49" name="object 49"/>
            <p:cNvSpPr/>
            <p:nvPr/>
          </p:nvSpPr>
          <p:spPr>
            <a:xfrm>
              <a:off x="4556759" y="4671060"/>
              <a:ext cx="879475" cy="1217930"/>
            </a:xfrm>
            <a:custGeom>
              <a:avLst/>
              <a:gdLst/>
              <a:ahLst/>
              <a:cxnLst/>
              <a:rect l="l" t="t" r="r" b="b"/>
              <a:pathLst>
                <a:path w="879475" h="1217929">
                  <a:moveTo>
                    <a:pt x="691895" y="1217676"/>
                  </a:moveTo>
                  <a:lnTo>
                    <a:pt x="879220" y="1217676"/>
                  </a:lnTo>
                </a:path>
                <a:path w="879475" h="1217929">
                  <a:moveTo>
                    <a:pt x="0" y="0"/>
                  </a:moveTo>
                  <a:lnTo>
                    <a:pt x="8794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360669" y="4668774"/>
              <a:ext cx="76200" cy="1224280"/>
            </a:xfrm>
            <a:custGeom>
              <a:avLst/>
              <a:gdLst/>
              <a:ahLst/>
              <a:cxnLst/>
              <a:rect l="l" t="t" r="r" b="b"/>
              <a:pathLst>
                <a:path w="76200" h="1224279">
                  <a:moveTo>
                    <a:pt x="28193" y="1147762"/>
                  </a:moveTo>
                  <a:lnTo>
                    <a:pt x="0" y="1147762"/>
                  </a:lnTo>
                  <a:lnTo>
                    <a:pt x="38100" y="1223962"/>
                  </a:lnTo>
                  <a:lnTo>
                    <a:pt x="69850" y="1160462"/>
                  </a:lnTo>
                  <a:lnTo>
                    <a:pt x="28193" y="1160462"/>
                  </a:lnTo>
                  <a:lnTo>
                    <a:pt x="28193" y="1147762"/>
                  </a:lnTo>
                  <a:close/>
                </a:path>
                <a:path w="76200" h="1224279">
                  <a:moveTo>
                    <a:pt x="48005" y="0"/>
                  </a:moveTo>
                  <a:lnTo>
                    <a:pt x="28193" y="0"/>
                  </a:lnTo>
                  <a:lnTo>
                    <a:pt x="28193" y="1160462"/>
                  </a:lnTo>
                  <a:lnTo>
                    <a:pt x="48005" y="1160462"/>
                  </a:lnTo>
                  <a:lnTo>
                    <a:pt x="48005" y="0"/>
                  </a:lnTo>
                  <a:close/>
                </a:path>
                <a:path w="76200" h="1224279">
                  <a:moveTo>
                    <a:pt x="76200" y="1147762"/>
                  </a:moveTo>
                  <a:lnTo>
                    <a:pt x="48005" y="1147762"/>
                  </a:lnTo>
                  <a:lnTo>
                    <a:pt x="48005" y="1160462"/>
                  </a:lnTo>
                  <a:lnTo>
                    <a:pt x="69850" y="1160462"/>
                  </a:lnTo>
                  <a:lnTo>
                    <a:pt x="76200" y="1147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4974335" y="5090160"/>
              <a:ext cx="848994" cy="302260"/>
            </a:xfrm>
            <a:custGeom>
              <a:avLst/>
              <a:gdLst/>
              <a:ahLst/>
              <a:cxnLst/>
              <a:rect l="l" t="t" r="r" b="b"/>
              <a:pathLst>
                <a:path w="848995" h="302260">
                  <a:moveTo>
                    <a:pt x="424434" y="0"/>
                  </a:moveTo>
                  <a:lnTo>
                    <a:pt x="355580" y="1975"/>
                  </a:lnTo>
                  <a:lnTo>
                    <a:pt x="290267" y="7693"/>
                  </a:lnTo>
                  <a:lnTo>
                    <a:pt x="229367" y="16843"/>
                  </a:lnTo>
                  <a:lnTo>
                    <a:pt x="173754" y="29114"/>
                  </a:lnTo>
                  <a:lnTo>
                    <a:pt x="124301" y="44196"/>
                  </a:lnTo>
                  <a:lnTo>
                    <a:pt x="81881" y="61776"/>
                  </a:lnTo>
                  <a:lnTo>
                    <a:pt x="47368" y="81546"/>
                  </a:lnTo>
                  <a:lnTo>
                    <a:pt x="5554" y="126406"/>
                  </a:lnTo>
                  <a:lnTo>
                    <a:pt x="0" y="150875"/>
                  </a:lnTo>
                  <a:lnTo>
                    <a:pt x="5554" y="175345"/>
                  </a:lnTo>
                  <a:lnTo>
                    <a:pt x="47368" y="220205"/>
                  </a:lnTo>
                  <a:lnTo>
                    <a:pt x="81881" y="239975"/>
                  </a:lnTo>
                  <a:lnTo>
                    <a:pt x="124301" y="257556"/>
                  </a:lnTo>
                  <a:lnTo>
                    <a:pt x="173754" y="272637"/>
                  </a:lnTo>
                  <a:lnTo>
                    <a:pt x="229367" y="284908"/>
                  </a:lnTo>
                  <a:lnTo>
                    <a:pt x="290267" y="294058"/>
                  </a:lnTo>
                  <a:lnTo>
                    <a:pt x="355580" y="299776"/>
                  </a:lnTo>
                  <a:lnTo>
                    <a:pt x="424434" y="301751"/>
                  </a:lnTo>
                  <a:lnTo>
                    <a:pt x="493287" y="299776"/>
                  </a:lnTo>
                  <a:lnTo>
                    <a:pt x="558600" y="294058"/>
                  </a:lnTo>
                  <a:lnTo>
                    <a:pt x="619500" y="284908"/>
                  </a:lnTo>
                  <a:lnTo>
                    <a:pt x="675113" y="272637"/>
                  </a:lnTo>
                  <a:lnTo>
                    <a:pt x="724566" y="257556"/>
                  </a:lnTo>
                  <a:lnTo>
                    <a:pt x="766986" y="239975"/>
                  </a:lnTo>
                  <a:lnTo>
                    <a:pt x="801499" y="220205"/>
                  </a:lnTo>
                  <a:lnTo>
                    <a:pt x="843313" y="175345"/>
                  </a:lnTo>
                  <a:lnTo>
                    <a:pt x="848867" y="150875"/>
                  </a:lnTo>
                  <a:lnTo>
                    <a:pt x="843313" y="126406"/>
                  </a:lnTo>
                  <a:lnTo>
                    <a:pt x="801499" y="81546"/>
                  </a:lnTo>
                  <a:lnTo>
                    <a:pt x="766986" y="61776"/>
                  </a:lnTo>
                  <a:lnTo>
                    <a:pt x="724566" y="44196"/>
                  </a:lnTo>
                  <a:lnTo>
                    <a:pt x="675113" y="29114"/>
                  </a:lnTo>
                  <a:lnTo>
                    <a:pt x="619500" y="16843"/>
                  </a:lnTo>
                  <a:lnTo>
                    <a:pt x="558600" y="7693"/>
                  </a:lnTo>
                  <a:lnTo>
                    <a:pt x="493287" y="1975"/>
                  </a:lnTo>
                  <a:lnTo>
                    <a:pt x="4244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713734" y="4002785"/>
            <a:ext cx="5607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Kai" pitchFamily="2" charset="-122"/>
                <a:ea typeface="Kai" pitchFamily="2" charset="-122"/>
                <a:cs typeface="Arial Unicode MS"/>
              </a:rPr>
              <a:t>主风量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78935" y="4315967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>
                <a:moveTo>
                  <a:pt x="0" y="0"/>
                </a:moveTo>
                <a:lnTo>
                  <a:pt x="1725549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162992" y="4666297"/>
            <a:ext cx="1109980" cy="1407160"/>
            <a:chOff x="6162992" y="4666297"/>
            <a:chExt cx="1109980" cy="1407160"/>
          </a:xfrm>
        </p:grpSpPr>
        <p:sp>
          <p:nvSpPr>
            <p:cNvPr id="55" name="object 55"/>
            <p:cNvSpPr/>
            <p:nvPr/>
          </p:nvSpPr>
          <p:spPr>
            <a:xfrm>
              <a:off x="6175247" y="4671059"/>
              <a:ext cx="1085215" cy="1397635"/>
            </a:xfrm>
            <a:custGeom>
              <a:avLst/>
              <a:gdLst/>
              <a:ahLst/>
              <a:cxnLst/>
              <a:rect l="l" t="t" r="r" b="b"/>
              <a:pathLst>
                <a:path w="1085215" h="1397635">
                  <a:moveTo>
                    <a:pt x="0" y="1397508"/>
                  </a:moveTo>
                  <a:lnTo>
                    <a:pt x="0" y="0"/>
                  </a:lnTo>
                </a:path>
                <a:path w="1085215" h="1397635">
                  <a:moveTo>
                    <a:pt x="0" y="1397508"/>
                  </a:moveTo>
                  <a:lnTo>
                    <a:pt x="1085087" y="13975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176009" y="4708397"/>
              <a:ext cx="1083945" cy="1210310"/>
            </a:xfrm>
            <a:custGeom>
              <a:avLst/>
              <a:gdLst/>
              <a:ahLst/>
              <a:cxnLst/>
              <a:rect l="l" t="t" r="r" b="b"/>
              <a:pathLst>
                <a:path w="1083945" h="1210310">
                  <a:moveTo>
                    <a:pt x="0" y="612647"/>
                  </a:moveTo>
                  <a:lnTo>
                    <a:pt x="36575" y="326135"/>
                  </a:lnTo>
                  <a:lnTo>
                    <a:pt x="74675" y="391668"/>
                  </a:lnTo>
                  <a:lnTo>
                    <a:pt x="111251" y="734567"/>
                  </a:lnTo>
                  <a:lnTo>
                    <a:pt x="149351" y="562355"/>
                  </a:lnTo>
                  <a:lnTo>
                    <a:pt x="185927" y="608076"/>
                  </a:lnTo>
                  <a:lnTo>
                    <a:pt x="224027" y="342900"/>
                  </a:lnTo>
                  <a:lnTo>
                    <a:pt x="260603" y="13715"/>
                  </a:lnTo>
                  <a:lnTo>
                    <a:pt x="298703" y="272795"/>
                  </a:lnTo>
                  <a:lnTo>
                    <a:pt x="335280" y="294131"/>
                  </a:lnTo>
                  <a:lnTo>
                    <a:pt x="373380" y="222503"/>
                  </a:lnTo>
                  <a:lnTo>
                    <a:pt x="409956" y="353568"/>
                  </a:lnTo>
                  <a:lnTo>
                    <a:pt x="448056" y="64007"/>
                  </a:lnTo>
                  <a:lnTo>
                    <a:pt x="486156" y="309371"/>
                  </a:lnTo>
                  <a:lnTo>
                    <a:pt x="522732" y="711707"/>
                  </a:lnTo>
                  <a:lnTo>
                    <a:pt x="560832" y="640079"/>
                  </a:lnTo>
                  <a:lnTo>
                    <a:pt x="597408" y="647699"/>
                  </a:lnTo>
                  <a:lnTo>
                    <a:pt x="635508" y="629411"/>
                  </a:lnTo>
                  <a:lnTo>
                    <a:pt x="672084" y="580643"/>
                  </a:lnTo>
                  <a:lnTo>
                    <a:pt x="710184" y="620267"/>
                  </a:lnTo>
                  <a:lnTo>
                    <a:pt x="746760" y="551688"/>
                  </a:lnTo>
                  <a:lnTo>
                    <a:pt x="784860" y="0"/>
                  </a:lnTo>
                  <a:lnTo>
                    <a:pt x="859536" y="420624"/>
                  </a:lnTo>
                  <a:lnTo>
                    <a:pt x="896112" y="318515"/>
                  </a:lnTo>
                  <a:lnTo>
                    <a:pt x="934212" y="431291"/>
                  </a:lnTo>
                  <a:lnTo>
                    <a:pt x="970788" y="731519"/>
                  </a:lnTo>
                  <a:lnTo>
                    <a:pt x="1008888" y="944879"/>
                  </a:lnTo>
                  <a:lnTo>
                    <a:pt x="1046988" y="1210055"/>
                  </a:lnTo>
                  <a:lnTo>
                    <a:pt x="1083564" y="467868"/>
                  </a:lnTo>
                </a:path>
              </a:pathLst>
            </a:custGeom>
            <a:ln w="25908">
              <a:solidFill>
                <a:srgbClr val="00A9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059426" y="5115814"/>
            <a:ext cx="1038225" cy="719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Kai" pitchFamily="2" charset="-122"/>
                <a:ea typeface="Kai" pitchFamily="2" charset="-122"/>
                <a:cs typeface="Arial"/>
              </a:rPr>
              <a:t>-3259.2</a:t>
            </a:r>
            <a:r>
              <a:rPr sz="1400" b="1" spc="-5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2100" spc="-7" baseline="-41666" dirty="0">
                <a:latin typeface="Kai" pitchFamily="2" charset="-122"/>
                <a:ea typeface="Kai" pitchFamily="2" charset="-122"/>
                <a:cs typeface="Arial"/>
              </a:rPr>
              <a:t>694</a:t>
            </a:r>
            <a:endParaRPr sz="2100" baseline="-41666">
              <a:latin typeface="Kai" pitchFamily="2" charset="-122"/>
              <a:ea typeface="Kai" pitchFamily="2" charset="-122"/>
              <a:cs typeface="Arial"/>
            </a:endParaRPr>
          </a:p>
          <a:p>
            <a:pPr marR="30480" algn="r">
              <a:lnSpc>
                <a:spcPct val="100000"/>
              </a:lnSpc>
              <a:spcBef>
                <a:spcPts val="2100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692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49290" y="5944311"/>
            <a:ext cx="1292225" cy="405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90"/>
              </a:lnSpc>
              <a:spcBef>
                <a:spcPts val="10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690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  <a:p>
            <a:pPr marL="323850">
              <a:lnSpc>
                <a:spcPts val="1490"/>
              </a:lnSpc>
            </a:pPr>
            <a:r>
              <a:rPr sz="1400" spc="-25" dirty="0">
                <a:latin typeface="Kai" pitchFamily="2" charset="-122"/>
                <a:ea typeface="Kai" pitchFamily="2" charset="-122"/>
                <a:cs typeface="Arial"/>
              </a:rPr>
              <a:t>11/04</a:t>
            </a:r>
            <a:r>
              <a:rPr sz="1400" spc="245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1400" spc="-20" dirty="0">
                <a:latin typeface="Kai" pitchFamily="2" charset="-122"/>
                <a:ea typeface="Kai" pitchFamily="2" charset="-122"/>
                <a:cs typeface="Arial"/>
              </a:rPr>
              <a:t>11/18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49290" y="4545838"/>
            <a:ext cx="322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698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696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437376" y="4718303"/>
            <a:ext cx="1031875" cy="1204595"/>
            <a:chOff x="6437376" y="4718303"/>
            <a:chExt cx="1031875" cy="1204595"/>
          </a:xfrm>
        </p:grpSpPr>
        <p:sp>
          <p:nvSpPr>
            <p:cNvPr id="61" name="object 61"/>
            <p:cNvSpPr/>
            <p:nvPr/>
          </p:nvSpPr>
          <p:spPr>
            <a:xfrm>
              <a:off x="6437376" y="4722875"/>
              <a:ext cx="937260" cy="1195070"/>
            </a:xfrm>
            <a:custGeom>
              <a:avLst/>
              <a:gdLst/>
              <a:ahLst/>
              <a:cxnLst/>
              <a:rect l="l" t="t" r="r" b="b"/>
              <a:pathLst>
                <a:path w="937259" h="1195070">
                  <a:moveTo>
                    <a:pt x="0" y="0"/>
                  </a:moveTo>
                  <a:lnTo>
                    <a:pt x="936625" y="0"/>
                  </a:lnTo>
                </a:path>
                <a:path w="937259" h="1195070">
                  <a:moveTo>
                    <a:pt x="784859" y="1194816"/>
                  </a:moveTo>
                  <a:lnTo>
                    <a:pt x="937259" y="11948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7299198" y="4720589"/>
              <a:ext cx="76200" cy="1202055"/>
            </a:xfrm>
            <a:custGeom>
              <a:avLst/>
              <a:gdLst/>
              <a:ahLst/>
              <a:cxnLst/>
              <a:rect l="l" t="t" r="r" b="b"/>
              <a:pathLst>
                <a:path w="76200" h="1202054">
                  <a:moveTo>
                    <a:pt x="28194" y="1125537"/>
                  </a:moveTo>
                  <a:lnTo>
                    <a:pt x="0" y="1125537"/>
                  </a:lnTo>
                  <a:lnTo>
                    <a:pt x="38100" y="1201737"/>
                  </a:lnTo>
                  <a:lnTo>
                    <a:pt x="69850" y="1138237"/>
                  </a:lnTo>
                  <a:lnTo>
                    <a:pt x="28194" y="1138237"/>
                  </a:lnTo>
                  <a:lnTo>
                    <a:pt x="28194" y="1125537"/>
                  </a:lnTo>
                  <a:close/>
                </a:path>
                <a:path w="76200" h="1202054">
                  <a:moveTo>
                    <a:pt x="48005" y="0"/>
                  </a:moveTo>
                  <a:lnTo>
                    <a:pt x="28194" y="0"/>
                  </a:lnTo>
                  <a:lnTo>
                    <a:pt x="28194" y="1138237"/>
                  </a:lnTo>
                  <a:lnTo>
                    <a:pt x="48005" y="1138237"/>
                  </a:lnTo>
                  <a:lnTo>
                    <a:pt x="48005" y="0"/>
                  </a:lnTo>
                  <a:close/>
                </a:path>
                <a:path w="76200" h="1202054">
                  <a:moveTo>
                    <a:pt x="76200" y="1125537"/>
                  </a:moveTo>
                  <a:lnTo>
                    <a:pt x="48005" y="1125537"/>
                  </a:lnTo>
                  <a:lnTo>
                    <a:pt x="48005" y="1138237"/>
                  </a:lnTo>
                  <a:lnTo>
                    <a:pt x="69850" y="1138237"/>
                  </a:lnTo>
                  <a:lnTo>
                    <a:pt x="76200" y="1125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7203948" y="5149595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132587" y="0"/>
                  </a:moveTo>
                  <a:lnTo>
                    <a:pt x="90659" y="6754"/>
                  </a:lnTo>
                  <a:lnTo>
                    <a:pt x="54260" y="25566"/>
                  </a:lnTo>
                  <a:lnTo>
                    <a:pt x="25566" y="54260"/>
                  </a:lnTo>
                  <a:lnTo>
                    <a:pt x="6754" y="90659"/>
                  </a:lnTo>
                  <a:lnTo>
                    <a:pt x="0" y="132587"/>
                  </a:lnTo>
                  <a:lnTo>
                    <a:pt x="6754" y="174516"/>
                  </a:lnTo>
                  <a:lnTo>
                    <a:pt x="25566" y="210915"/>
                  </a:lnTo>
                  <a:lnTo>
                    <a:pt x="54260" y="239609"/>
                  </a:lnTo>
                  <a:lnTo>
                    <a:pt x="90659" y="258421"/>
                  </a:lnTo>
                  <a:lnTo>
                    <a:pt x="132587" y="265175"/>
                  </a:lnTo>
                  <a:lnTo>
                    <a:pt x="174516" y="258421"/>
                  </a:lnTo>
                  <a:lnTo>
                    <a:pt x="210915" y="239609"/>
                  </a:lnTo>
                  <a:lnTo>
                    <a:pt x="239609" y="210915"/>
                  </a:lnTo>
                  <a:lnTo>
                    <a:pt x="258421" y="174516"/>
                  </a:lnTo>
                  <a:lnTo>
                    <a:pt x="265175" y="132587"/>
                  </a:lnTo>
                  <a:lnTo>
                    <a:pt x="258421" y="90659"/>
                  </a:lnTo>
                  <a:lnTo>
                    <a:pt x="239609" y="54260"/>
                  </a:lnTo>
                  <a:lnTo>
                    <a:pt x="210915" y="25566"/>
                  </a:lnTo>
                  <a:lnTo>
                    <a:pt x="174516" y="6754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244842" y="5157978"/>
            <a:ext cx="1841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Kai" pitchFamily="2" charset="-122"/>
                <a:ea typeface="Kai" pitchFamily="2" charset="-122"/>
                <a:cs typeface="Arial"/>
              </a:rPr>
              <a:t>-7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799835" y="4002785"/>
            <a:ext cx="14490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Kai" pitchFamily="2" charset="-122"/>
                <a:ea typeface="Kai" pitchFamily="2" charset="-122"/>
                <a:cs typeface="Arial Unicode MS"/>
              </a:rPr>
              <a:t>预热温</a:t>
            </a:r>
            <a:r>
              <a:rPr sz="1400" spc="-15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r>
              <a:rPr sz="1400" dirty="0">
                <a:latin typeface="Kai" pitchFamily="2" charset="-122"/>
                <a:ea typeface="Kai" pitchFamily="2" charset="-122"/>
                <a:cs typeface="Arial Unicode MS"/>
              </a:rPr>
              <a:t>，摄</a:t>
            </a:r>
            <a:r>
              <a:rPr sz="1400" spc="-15" dirty="0">
                <a:latin typeface="Kai" pitchFamily="2" charset="-122"/>
                <a:ea typeface="Kai" pitchFamily="2" charset="-122"/>
                <a:cs typeface="Arial Unicode MS"/>
              </a:rPr>
              <a:t>氏</a:t>
            </a:r>
            <a:r>
              <a:rPr sz="1400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765291" y="4315967"/>
            <a:ext cx="1608455" cy="0"/>
          </a:xfrm>
          <a:custGeom>
            <a:avLst/>
            <a:gdLst/>
            <a:ahLst/>
            <a:cxnLst/>
            <a:rect l="l" t="t" r="r" b="b"/>
            <a:pathLst>
              <a:path w="1608454">
                <a:moveTo>
                  <a:pt x="0" y="0"/>
                </a:moveTo>
                <a:lnTo>
                  <a:pt x="1608455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362568" y="1384807"/>
            <a:ext cx="2989580" cy="4406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" dirty="0">
                <a:latin typeface="Kai" pitchFamily="2" charset="-122"/>
                <a:ea typeface="Kai" pitchFamily="2" charset="-122"/>
                <a:cs typeface="Kaiti SC"/>
              </a:rPr>
              <a:t>核心发现</a:t>
            </a:r>
            <a:endParaRPr sz="2000">
              <a:latin typeface="Kai" pitchFamily="2" charset="-122"/>
              <a:ea typeface="Kai" pitchFamily="2" charset="-122"/>
              <a:cs typeface="Kaiti S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Kai" pitchFamily="2" charset="-122"/>
              <a:ea typeface="Kai" pitchFamily="2" charset="-122"/>
              <a:cs typeface="Kaiti SC"/>
            </a:endParaRPr>
          </a:p>
          <a:p>
            <a:pPr marL="245745" indent="-231140">
              <a:lnSpc>
                <a:spcPct val="100000"/>
              </a:lnSpc>
              <a:buFont typeface="Wingdings"/>
              <a:buChar char=""/>
              <a:tabLst>
                <a:tab pos="245745" algn="l"/>
                <a:tab pos="246379" algn="l"/>
              </a:tabLst>
            </a:pP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催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化裂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化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装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置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收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率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波动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较</a:t>
            </a:r>
            <a:r>
              <a:rPr sz="1600" b="1" spc="-5" dirty="0">
                <a:latin typeface="Kai" pitchFamily="2" charset="-122"/>
                <a:ea typeface="Kai" pitchFamily="2" charset="-122"/>
                <a:cs typeface="Kaiti SC"/>
              </a:rPr>
              <a:t>大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  <a:p>
            <a:pPr marL="538480" lvl="1" indent="-292735" algn="just">
              <a:lnSpc>
                <a:spcPct val="100000"/>
              </a:lnSpc>
              <a:spcBef>
                <a:spcPts val="300"/>
              </a:spcBef>
              <a:buFont typeface="Arial"/>
              <a:buChar char="—"/>
              <a:tabLst>
                <a:tab pos="538480" algn="l"/>
              </a:tabLst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缺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乏科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学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的手段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优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化收率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—"/>
            </a:pPr>
            <a:endParaRPr sz="185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45745" indent="-231140">
              <a:lnSpc>
                <a:spcPct val="100000"/>
              </a:lnSpc>
              <a:buFont typeface="Wingdings"/>
              <a:buChar char=""/>
              <a:tabLst>
                <a:tab pos="245745" algn="l"/>
                <a:tab pos="246379" algn="l"/>
              </a:tabLst>
            </a:pP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操</a:t>
            </a:r>
            <a:r>
              <a:rPr sz="1600" b="1" dirty="0">
                <a:latin typeface="Kai" pitchFamily="2" charset="-122"/>
                <a:ea typeface="Kai" pitchFamily="2" charset="-122"/>
                <a:cs typeface="Kaiti SC"/>
              </a:rPr>
              <a:t>作工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况</a:t>
            </a:r>
            <a:r>
              <a:rPr sz="1600" b="1" dirty="0">
                <a:latin typeface="Kai" pitchFamily="2" charset="-122"/>
                <a:ea typeface="Kai" pitchFamily="2" charset="-122"/>
                <a:cs typeface="Kaiti SC"/>
              </a:rPr>
              <a:t>波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动</a:t>
            </a:r>
            <a:r>
              <a:rPr sz="1600" b="1" dirty="0">
                <a:latin typeface="Kai" pitchFamily="2" charset="-122"/>
                <a:ea typeface="Kai" pitchFamily="2" charset="-122"/>
                <a:cs typeface="Kaiti SC"/>
              </a:rPr>
              <a:t>较</a:t>
            </a:r>
            <a:r>
              <a:rPr sz="1600" b="1" spc="-5" dirty="0">
                <a:latin typeface="Kai" pitchFamily="2" charset="-122"/>
                <a:ea typeface="Kai" pitchFamily="2" charset="-122"/>
                <a:cs typeface="Kaiti SC"/>
              </a:rPr>
              <a:t>大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  <a:p>
            <a:pPr marL="537845" marR="5080" lvl="1" indent="-292735" algn="just">
              <a:lnSpc>
                <a:spcPct val="100000"/>
              </a:lnSpc>
              <a:spcBef>
                <a:spcPts val="305"/>
              </a:spcBef>
              <a:buFont typeface="Arial"/>
              <a:buChar char="—"/>
              <a:tabLst>
                <a:tab pos="538480" algn="l"/>
              </a:tabLst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反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应温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、主风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量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和预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热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温 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等关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键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工况参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数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均存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在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较 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大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波动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—"/>
            </a:pPr>
            <a:endParaRPr sz="185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45745" indent="-231140">
              <a:lnSpc>
                <a:spcPct val="100000"/>
              </a:lnSpc>
              <a:buFont typeface="Wingdings"/>
              <a:buChar char=""/>
              <a:tabLst>
                <a:tab pos="245745" algn="l"/>
                <a:tab pos="246379" algn="l"/>
              </a:tabLst>
            </a:pP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操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作工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况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和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进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料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性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质、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以</a:t>
            </a:r>
            <a:r>
              <a:rPr sz="1600" b="1" spc="5" dirty="0">
                <a:latin typeface="Kai" pitchFamily="2" charset="-122"/>
                <a:ea typeface="Kai" pitchFamily="2" charset="-122"/>
                <a:cs typeface="Kaiti SC"/>
              </a:rPr>
              <a:t>及</a:t>
            </a:r>
            <a:r>
              <a:rPr sz="1600" b="1" spc="-5" dirty="0">
                <a:latin typeface="Kai" pitchFamily="2" charset="-122"/>
                <a:ea typeface="Kai" pitchFamily="2" charset="-122"/>
                <a:cs typeface="Kaiti SC"/>
              </a:rPr>
              <a:t>反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  <a:p>
            <a:pPr marL="245745">
              <a:lnSpc>
                <a:spcPct val="100000"/>
              </a:lnSpc>
            </a:pP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应</a:t>
            </a:r>
            <a:r>
              <a:rPr sz="1600" b="1" dirty="0">
                <a:latin typeface="Kai" pitchFamily="2" charset="-122"/>
                <a:ea typeface="Kai" pitchFamily="2" charset="-122"/>
                <a:cs typeface="Kaiti SC"/>
              </a:rPr>
              <a:t>收率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无</a:t>
            </a:r>
            <a:r>
              <a:rPr sz="1600" b="1" dirty="0">
                <a:latin typeface="Kai" pitchFamily="2" charset="-122"/>
                <a:ea typeface="Kai" pitchFamily="2" charset="-122"/>
                <a:cs typeface="Kaiti SC"/>
              </a:rPr>
              <a:t>直</a:t>
            </a:r>
            <a:r>
              <a:rPr sz="1600" b="1" spc="15" dirty="0">
                <a:latin typeface="Kai" pitchFamily="2" charset="-122"/>
                <a:ea typeface="Kai" pitchFamily="2" charset="-122"/>
                <a:cs typeface="Kaiti SC"/>
              </a:rPr>
              <a:t>接</a:t>
            </a:r>
            <a:r>
              <a:rPr sz="1600" b="1" dirty="0">
                <a:latin typeface="Kai" pitchFamily="2" charset="-122"/>
                <a:ea typeface="Kai" pitchFamily="2" charset="-122"/>
                <a:cs typeface="Kaiti SC"/>
              </a:rPr>
              <a:t>关</a:t>
            </a:r>
            <a:r>
              <a:rPr sz="1600" b="1" spc="-5" dirty="0">
                <a:latin typeface="Kai" pitchFamily="2" charset="-122"/>
                <a:ea typeface="Kai" pitchFamily="2" charset="-122"/>
                <a:cs typeface="Kaiti SC"/>
              </a:rPr>
              <a:t>系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  <a:p>
            <a:pPr marL="538480" lvl="1" indent="-292735" algn="just">
              <a:lnSpc>
                <a:spcPct val="100000"/>
              </a:lnSpc>
              <a:spcBef>
                <a:spcPts val="300"/>
              </a:spcBef>
              <a:buFont typeface="Arial"/>
              <a:buChar char="—"/>
              <a:tabLst>
                <a:tab pos="538480" algn="l"/>
              </a:tabLst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操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作工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仅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凭经验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做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生产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决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策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537845" marR="5080" lvl="1" indent="-292735" algn="just">
              <a:lnSpc>
                <a:spcPct val="100000"/>
              </a:lnSpc>
              <a:spcBef>
                <a:spcPts val="300"/>
              </a:spcBef>
              <a:buFont typeface="Arial"/>
              <a:buChar char="—"/>
              <a:tabLst>
                <a:tab pos="538480" algn="l"/>
              </a:tabLst>
            </a:pP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大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数据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建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模工具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可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帮助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、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指 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导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操作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工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的生产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决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策，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提</a:t>
            </a:r>
            <a:r>
              <a:rPr sz="1600" spc="-5" dirty="0">
                <a:latin typeface="Kai" pitchFamily="2" charset="-122"/>
                <a:ea typeface="Kai" pitchFamily="2" charset="-122"/>
                <a:cs typeface="Arial Unicode MS"/>
              </a:rPr>
              <a:t>升 </a:t>
            </a:r>
            <a:r>
              <a:rPr sz="1600" spc="5" dirty="0">
                <a:latin typeface="Kai" pitchFamily="2" charset="-122"/>
                <a:ea typeface="Kai" pitchFamily="2" charset="-122"/>
                <a:cs typeface="Arial Unicode MS"/>
              </a:rPr>
              <a:t>收率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758695" y="1869948"/>
            <a:ext cx="2545080" cy="1422400"/>
            <a:chOff x="1758695" y="1869948"/>
            <a:chExt cx="2545080" cy="1422400"/>
          </a:xfrm>
        </p:grpSpPr>
        <p:sp>
          <p:nvSpPr>
            <p:cNvPr id="69" name="object 69"/>
            <p:cNvSpPr/>
            <p:nvPr/>
          </p:nvSpPr>
          <p:spPr>
            <a:xfrm>
              <a:off x="1772411" y="1869948"/>
              <a:ext cx="2312035" cy="1417320"/>
            </a:xfrm>
            <a:custGeom>
              <a:avLst/>
              <a:gdLst/>
              <a:ahLst/>
              <a:cxnLst/>
              <a:rect l="l" t="t" r="r" b="b"/>
              <a:pathLst>
                <a:path w="2312035" h="1417320">
                  <a:moveTo>
                    <a:pt x="0" y="1417319"/>
                  </a:moveTo>
                  <a:lnTo>
                    <a:pt x="0" y="0"/>
                  </a:lnTo>
                </a:path>
                <a:path w="2312035" h="1417320">
                  <a:moveTo>
                    <a:pt x="0" y="1417319"/>
                  </a:moveTo>
                  <a:lnTo>
                    <a:pt x="2311908" y="14173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771649" y="1998726"/>
              <a:ext cx="2313940" cy="1239520"/>
            </a:xfrm>
            <a:custGeom>
              <a:avLst/>
              <a:gdLst/>
              <a:ahLst/>
              <a:cxnLst/>
              <a:rect l="l" t="t" r="r" b="b"/>
              <a:pathLst>
                <a:path w="2313940" h="1239520">
                  <a:moveTo>
                    <a:pt x="0" y="85344"/>
                  </a:moveTo>
                  <a:lnTo>
                    <a:pt x="79248" y="91439"/>
                  </a:lnTo>
                  <a:lnTo>
                    <a:pt x="160019" y="233172"/>
                  </a:lnTo>
                  <a:lnTo>
                    <a:pt x="239268" y="182879"/>
                  </a:lnTo>
                  <a:lnTo>
                    <a:pt x="318516" y="403860"/>
                  </a:lnTo>
                  <a:lnTo>
                    <a:pt x="399288" y="99060"/>
                  </a:lnTo>
                  <a:lnTo>
                    <a:pt x="478536" y="67056"/>
                  </a:lnTo>
                  <a:lnTo>
                    <a:pt x="557783" y="82296"/>
                  </a:lnTo>
                  <a:lnTo>
                    <a:pt x="638556" y="103632"/>
                  </a:lnTo>
                  <a:lnTo>
                    <a:pt x="717804" y="25908"/>
                  </a:lnTo>
                  <a:lnTo>
                    <a:pt x="797051" y="59436"/>
                  </a:lnTo>
                  <a:lnTo>
                    <a:pt x="877824" y="0"/>
                  </a:lnTo>
                  <a:lnTo>
                    <a:pt x="957072" y="429768"/>
                  </a:lnTo>
                  <a:lnTo>
                    <a:pt x="1036319" y="739139"/>
                  </a:lnTo>
                  <a:lnTo>
                    <a:pt x="1117092" y="499872"/>
                  </a:lnTo>
                  <a:lnTo>
                    <a:pt x="1196339" y="254508"/>
                  </a:lnTo>
                  <a:lnTo>
                    <a:pt x="1275588" y="422148"/>
                  </a:lnTo>
                  <a:lnTo>
                    <a:pt x="1356360" y="553212"/>
                  </a:lnTo>
                  <a:lnTo>
                    <a:pt x="1435608" y="550163"/>
                  </a:lnTo>
                  <a:lnTo>
                    <a:pt x="1514855" y="583691"/>
                  </a:lnTo>
                  <a:lnTo>
                    <a:pt x="1595627" y="577596"/>
                  </a:lnTo>
                  <a:lnTo>
                    <a:pt x="1674876" y="595884"/>
                  </a:lnTo>
                  <a:lnTo>
                    <a:pt x="1834896" y="489203"/>
                  </a:lnTo>
                  <a:lnTo>
                    <a:pt x="1914144" y="667512"/>
                  </a:lnTo>
                  <a:lnTo>
                    <a:pt x="1993391" y="812291"/>
                  </a:lnTo>
                  <a:lnTo>
                    <a:pt x="2074164" y="797051"/>
                  </a:lnTo>
                  <a:lnTo>
                    <a:pt x="2153412" y="960120"/>
                  </a:lnTo>
                  <a:lnTo>
                    <a:pt x="2232660" y="1239012"/>
                  </a:lnTo>
                  <a:lnTo>
                    <a:pt x="2313432" y="1019556"/>
                  </a:lnTo>
                </a:path>
              </a:pathLst>
            </a:custGeom>
            <a:ln w="25908">
              <a:solidFill>
                <a:srgbClr val="00A9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2650235" y="1997964"/>
              <a:ext cx="1549400" cy="1240790"/>
            </a:xfrm>
            <a:custGeom>
              <a:avLst/>
              <a:gdLst/>
              <a:ahLst/>
              <a:cxnLst/>
              <a:rect l="l" t="t" r="r" b="b"/>
              <a:pathLst>
                <a:path w="1549400" h="1240789">
                  <a:moveTo>
                    <a:pt x="1354836" y="1240536"/>
                  </a:moveTo>
                  <a:lnTo>
                    <a:pt x="1548511" y="1240536"/>
                  </a:lnTo>
                </a:path>
                <a:path w="1549400" h="1240789">
                  <a:moveTo>
                    <a:pt x="0" y="0"/>
                  </a:moveTo>
                  <a:lnTo>
                    <a:pt x="15494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123181" y="1995678"/>
              <a:ext cx="76200" cy="1246505"/>
            </a:xfrm>
            <a:custGeom>
              <a:avLst/>
              <a:gdLst/>
              <a:ahLst/>
              <a:cxnLst/>
              <a:rect l="l" t="t" r="r" b="b"/>
              <a:pathLst>
                <a:path w="76200" h="1246505">
                  <a:moveTo>
                    <a:pt x="48005" y="63500"/>
                  </a:moveTo>
                  <a:lnTo>
                    <a:pt x="28193" y="63500"/>
                  </a:lnTo>
                  <a:lnTo>
                    <a:pt x="28193" y="1246251"/>
                  </a:lnTo>
                  <a:lnTo>
                    <a:pt x="48005" y="1246251"/>
                  </a:lnTo>
                  <a:lnTo>
                    <a:pt x="48005" y="63500"/>
                  </a:lnTo>
                  <a:close/>
                </a:path>
                <a:path w="76200" h="1246505">
                  <a:moveTo>
                    <a:pt x="38100" y="0"/>
                  </a:moveTo>
                  <a:lnTo>
                    <a:pt x="0" y="76200"/>
                  </a:lnTo>
                  <a:lnTo>
                    <a:pt x="28193" y="76200"/>
                  </a:lnTo>
                  <a:lnTo>
                    <a:pt x="28193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46505">
                  <a:moveTo>
                    <a:pt x="69850" y="63500"/>
                  </a:moveTo>
                  <a:lnTo>
                    <a:pt x="48005" y="63500"/>
                  </a:lnTo>
                  <a:lnTo>
                    <a:pt x="4800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4020311" y="2514600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5" h="283844">
                  <a:moveTo>
                    <a:pt x="141732" y="0"/>
                  </a:moveTo>
                  <a:lnTo>
                    <a:pt x="96950" y="7229"/>
                  </a:lnTo>
                  <a:lnTo>
                    <a:pt x="58046" y="27358"/>
                  </a:lnTo>
                  <a:lnTo>
                    <a:pt x="27358" y="58046"/>
                  </a:lnTo>
                  <a:lnTo>
                    <a:pt x="7229" y="96950"/>
                  </a:lnTo>
                  <a:lnTo>
                    <a:pt x="0" y="141732"/>
                  </a:lnTo>
                  <a:lnTo>
                    <a:pt x="7229" y="186513"/>
                  </a:lnTo>
                  <a:lnTo>
                    <a:pt x="27358" y="225417"/>
                  </a:lnTo>
                  <a:lnTo>
                    <a:pt x="58046" y="256105"/>
                  </a:lnTo>
                  <a:lnTo>
                    <a:pt x="96950" y="276234"/>
                  </a:lnTo>
                  <a:lnTo>
                    <a:pt x="141732" y="283463"/>
                  </a:lnTo>
                  <a:lnTo>
                    <a:pt x="186513" y="276234"/>
                  </a:lnTo>
                  <a:lnTo>
                    <a:pt x="225417" y="256105"/>
                  </a:lnTo>
                  <a:lnTo>
                    <a:pt x="256105" y="225417"/>
                  </a:lnTo>
                  <a:lnTo>
                    <a:pt x="276234" y="186513"/>
                  </a:lnTo>
                  <a:lnTo>
                    <a:pt x="283463" y="141732"/>
                  </a:lnTo>
                  <a:lnTo>
                    <a:pt x="276234" y="96950"/>
                  </a:lnTo>
                  <a:lnTo>
                    <a:pt x="256105" y="58046"/>
                  </a:lnTo>
                  <a:lnTo>
                    <a:pt x="225417" y="27358"/>
                  </a:lnTo>
                  <a:lnTo>
                    <a:pt x="186513" y="722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783207" y="3327857"/>
            <a:ext cx="21336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5945" algn="l"/>
                <a:tab pos="1128395" algn="l"/>
              </a:tabLst>
            </a:pPr>
            <a:r>
              <a:rPr sz="1400" spc="-20" dirty="0">
                <a:latin typeface="Kai" pitchFamily="2" charset="-122"/>
                <a:ea typeface="Kai" pitchFamily="2" charset="-122"/>
                <a:cs typeface="Arial"/>
              </a:rPr>
              <a:t>11/04	</a:t>
            </a:r>
            <a:r>
              <a:rPr sz="1400" spc="-45" dirty="0">
                <a:latin typeface="Kai" pitchFamily="2" charset="-122"/>
                <a:ea typeface="Kai" pitchFamily="2" charset="-122"/>
                <a:cs typeface="Arial"/>
              </a:rPr>
              <a:t>11/11	</a:t>
            </a:r>
            <a:r>
              <a:rPr sz="1400" spc="-20" dirty="0">
                <a:latin typeface="Kai" pitchFamily="2" charset="-122"/>
                <a:ea typeface="Kai" pitchFamily="2" charset="-122"/>
                <a:cs typeface="Arial"/>
              </a:rPr>
              <a:t>11/18</a:t>
            </a:r>
            <a:r>
              <a:rPr sz="1400" spc="515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1400" spc="-20" dirty="0">
                <a:latin typeface="Kai" pitchFamily="2" charset="-122"/>
                <a:ea typeface="Kai" pitchFamily="2" charset="-122"/>
                <a:cs typeface="Arial"/>
              </a:rPr>
              <a:t>11/25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443355" y="2289810"/>
            <a:ext cx="2235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60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43355" y="2835910"/>
            <a:ext cx="2235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55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43355" y="1745107"/>
            <a:ext cx="2235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Kai" pitchFamily="2" charset="-122"/>
                <a:ea typeface="Kai" pitchFamily="2" charset="-122"/>
                <a:cs typeface="Arial"/>
              </a:rPr>
              <a:t>65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053966" y="2531745"/>
            <a:ext cx="2057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5" dirty="0">
                <a:latin typeface="Kai" pitchFamily="2" charset="-122"/>
                <a:ea typeface="Kai" pitchFamily="2" charset="-122"/>
                <a:cs typeface="Arial"/>
              </a:rPr>
              <a:t>11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430527" y="1371981"/>
            <a:ext cx="125603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" dirty="0">
                <a:latin typeface="Kai" pitchFamily="2" charset="-122"/>
                <a:ea typeface="Kai" pitchFamily="2" charset="-122"/>
                <a:cs typeface="Kaiti SC"/>
              </a:rPr>
              <a:t>进料</a:t>
            </a:r>
            <a:r>
              <a:rPr sz="1400" b="1" dirty="0">
                <a:latin typeface="Kai" pitchFamily="2" charset="-122"/>
                <a:ea typeface="Kai" pitchFamily="2" charset="-122"/>
                <a:cs typeface="Kaiti SC"/>
              </a:rPr>
              <a:t>掺渣</a:t>
            </a:r>
            <a:r>
              <a:rPr sz="1400" b="1" spc="-15" dirty="0">
                <a:latin typeface="Kai" pitchFamily="2" charset="-122"/>
                <a:ea typeface="Kai" pitchFamily="2" charset="-122"/>
                <a:cs typeface="Kaiti SC"/>
              </a:rPr>
              <a:t>比</a:t>
            </a:r>
            <a:r>
              <a:rPr sz="1400" b="1" dirty="0">
                <a:latin typeface="Kai" pitchFamily="2" charset="-122"/>
                <a:ea typeface="Kai" pitchFamily="2" charset="-122"/>
                <a:cs typeface="Kaiti SC"/>
              </a:rPr>
              <a:t>，</a:t>
            </a:r>
            <a:r>
              <a:rPr sz="1400" b="1" dirty="0">
                <a:latin typeface="Kai" pitchFamily="2" charset="-122"/>
                <a:ea typeface="Kai" pitchFamily="2" charset="-122"/>
                <a:cs typeface="Arial"/>
              </a:rPr>
              <a:t>%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414272" y="1693164"/>
            <a:ext cx="2971800" cy="8255"/>
          </a:xfrm>
          <a:custGeom>
            <a:avLst/>
            <a:gdLst/>
            <a:ahLst/>
            <a:cxnLst/>
            <a:rect l="l" t="t" r="r" b="b"/>
            <a:pathLst>
              <a:path w="2971800" h="8255">
                <a:moveTo>
                  <a:pt x="0" y="0"/>
                </a:moveTo>
                <a:lnTo>
                  <a:pt x="2971800" y="800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0311" y="0"/>
            <a:ext cx="4361815" cy="6858000"/>
          </a:xfrm>
          <a:custGeom>
            <a:avLst/>
            <a:gdLst/>
            <a:ahLst/>
            <a:cxnLst/>
            <a:rect l="l" t="t" r="r" b="b"/>
            <a:pathLst>
              <a:path w="4361815" h="6858000">
                <a:moveTo>
                  <a:pt x="4361688" y="0"/>
                </a:moveTo>
                <a:lnTo>
                  <a:pt x="0" y="0"/>
                </a:lnTo>
                <a:lnTo>
                  <a:pt x="0" y="6858000"/>
                </a:lnTo>
                <a:lnTo>
                  <a:pt x="4361688" y="6858000"/>
                </a:lnTo>
                <a:lnTo>
                  <a:pt x="436168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35361" y="6486245"/>
            <a:ext cx="11512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Kai" pitchFamily="2" charset="-122"/>
                <a:ea typeface="Kai" pitchFamily="2" charset="-122"/>
                <a:cs typeface="Arial"/>
              </a:rPr>
              <a:t>McKinsey</a:t>
            </a:r>
            <a:r>
              <a:rPr sz="900" spc="-40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900" dirty="0">
                <a:latin typeface="Kai" pitchFamily="2" charset="-122"/>
                <a:ea typeface="Kai" pitchFamily="2" charset="-122"/>
                <a:cs typeface="Arial"/>
              </a:rPr>
              <a:t>&amp;</a:t>
            </a:r>
            <a:r>
              <a:rPr sz="900" spc="-25" dirty="0">
                <a:latin typeface="Kai" pitchFamily="2" charset="-122"/>
                <a:ea typeface="Kai" pitchFamily="2" charset="-122"/>
                <a:cs typeface="Arial"/>
              </a:rPr>
              <a:t> </a:t>
            </a:r>
            <a:r>
              <a:rPr sz="900" dirty="0">
                <a:latin typeface="Kai" pitchFamily="2" charset="-122"/>
                <a:ea typeface="Kai" pitchFamily="2" charset="-122"/>
                <a:cs typeface="Arial"/>
              </a:rPr>
              <a:t>Company</a:t>
            </a:r>
            <a:endParaRPr sz="9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99342" y="6485635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Kai" pitchFamily="2" charset="-122"/>
                <a:ea typeface="Kai" pitchFamily="2" charset="-122"/>
                <a:cs typeface="Arial"/>
              </a:rPr>
              <a:t>18</a:t>
            </a:r>
            <a:endParaRPr sz="9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73211" y="6454140"/>
            <a:ext cx="3465829" cy="0"/>
          </a:xfrm>
          <a:custGeom>
            <a:avLst/>
            <a:gdLst/>
            <a:ahLst/>
            <a:cxnLst/>
            <a:rect l="l" t="t" r="r" b="b"/>
            <a:pathLst>
              <a:path w="3465829">
                <a:moveTo>
                  <a:pt x="0" y="0"/>
                </a:moveTo>
                <a:lnTo>
                  <a:pt x="346557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736" y="6454140"/>
            <a:ext cx="6967855" cy="0"/>
          </a:xfrm>
          <a:custGeom>
            <a:avLst/>
            <a:gdLst/>
            <a:ahLst/>
            <a:cxnLst/>
            <a:rect l="l" t="t" r="r" b="b"/>
            <a:pathLst>
              <a:path w="6967855">
                <a:moveTo>
                  <a:pt x="0" y="0"/>
                </a:moveTo>
                <a:lnTo>
                  <a:pt x="69677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73211" y="1182624"/>
            <a:ext cx="3465829" cy="0"/>
          </a:xfrm>
          <a:custGeom>
            <a:avLst/>
            <a:gdLst/>
            <a:ahLst/>
            <a:cxnLst/>
            <a:rect l="l" t="t" r="r" b="b"/>
            <a:pathLst>
              <a:path w="3465829">
                <a:moveTo>
                  <a:pt x="0" y="0"/>
                </a:moveTo>
                <a:lnTo>
                  <a:pt x="346557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4736" y="1182624"/>
            <a:ext cx="6967855" cy="0"/>
          </a:xfrm>
          <a:custGeom>
            <a:avLst/>
            <a:gdLst/>
            <a:ahLst/>
            <a:cxnLst/>
            <a:rect l="l" t="t" r="r" b="b"/>
            <a:pathLst>
              <a:path w="6967855">
                <a:moveTo>
                  <a:pt x="0" y="0"/>
                </a:moveTo>
                <a:lnTo>
                  <a:pt x="69677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355" y="2220467"/>
            <a:ext cx="3218815" cy="352019"/>
          </a:xfrm>
          <a:prstGeom prst="rect">
            <a:avLst/>
          </a:prstGeom>
          <a:solidFill>
            <a:srgbClr val="041C2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825"/>
              </a:spcBef>
            </a:pP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模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型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输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入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参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数</a:t>
            </a:r>
            <a:r>
              <a:rPr sz="1600" b="1" spc="-1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（</a:t>
            </a:r>
            <a:r>
              <a:rPr sz="1600" b="1" spc="-1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Heiti SC"/>
              </a:rPr>
              <a:t>3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年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历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史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数据）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8444" y="4034028"/>
            <a:ext cx="1590040" cy="980397"/>
          </a:xfrm>
          <a:prstGeom prst="rect">
            <a:avLst/>
          </a:prstGeom>
          <a:solidFill>
            <a:srgbClr val="F1F1F1"/>
          </a:solidFill>
          <a:ln w="9144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Kai" pitchFamily="2" charset="-122"/>
              <a:ea typeface="Kai" pitchFamily="2" charset="-122"/>
              <a:cs typeface="Times New Roman"/>
            </a:endParaRPr>
          </a:p>
          <a:p>
            <a:pPr marL="77470" marR="256540" algn="just">
              <a:lnSpc>
                <a:spcPct val="100000"/>
              </a:lnSpc>
            </a:pP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针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对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某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种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进</a:t>
            </a:r>
            <a:r>
              <a:rPr sz="1600" b="1" spc="20" dirty="0">
                <a:latin typeface="Kai" pitchFamily="2" charset="-122"/>
                <a:ea typeface="Kai" pitchFamily="2" charset="-122"/>
                <a:cs typeface="Kaiti SC"/>
              </a:rPr>
              <a:t>料 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情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况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的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下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最</a:t>
            </a:r>
            <a:r>
              <a:rPr sz="1600" b="1" spc="20" dirty="0">
                <a:latin typeface="Kai" pitchFamily="2" charset="-122"/>
                <a:ea typeface="Kai" pitchFamily="2" charset="-122"/>
                <a:cs typeface="Kaiti SC"/>
              </a:rPr>
              <a:t>优 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操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作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参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数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0182" y="4201604"/>
            <a:ext cx="1037590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0"/>
              </a:lnSpc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气化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炉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压力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79904" y="3581400"/>
            <a:ext cx="1506220" cy="2034539"/>
            <a:chOff x="2279904" y="3581400"/>
            <a:chExt cx="1506220" cy="2034539"/>
          </a:xfrm>
        </p:grpSpPr>
        <p:sp>
          <p:nvSpPr>
            <p:cNvPr id="13" name="object 13"/>
            <p:cNvSpPr/>
            <p:nvPr/>
          </p:nvSpPr>
          <p:spPr>
            <a:xfrm>
              <a:off x="2284476" y="3585972"/>
              <a:ext cx="1496695" cy="556260"/>
            </a:xfrm>
            <a:custGeom>
              <a:avLst/>
              <a:gdLst/>
              <a:ahLst/>
              <a:cxnLst/>
              <a:rect l="l" t="t" r="r" b="b"/>
              <a:pathLst>
                <a:path w="1496695" h="556260">
                  <a:moveTo>
                    <a:pt x="0" y="556259"/>
                  </a:moveTo>
                  <a:lnTo>
                    <a:pt x="139065" y="0"/>
                  </a:lnTo>
                  <a:lnTo>
                    <a:pt x="1357502" y="0"/>
                  </a:lnTo>
                  <a:lnTo>
                    <a:pt x="1496568" y="556259"/>
                  </a:lnTo>
                  <a:lnTo>
                    <a:pt x="0" y="556259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284476" y="4084319"/>
              <a:ext cx="1496695" cy="1531620"/>
            </a:xfrm>
            <a:custGeom>
              <a:avLst/>
              <a:gdLst/>
              <a:ahLst/>
              <a:cxnLst/>
              <a:rect l="l" t="t" r="r" b="b"/>
              <a:pathLst>
                <a:path w="1496695" h="1531620">
                  <a:moveTo>
                    <a:pt x="1496568" y="0"/>
                  </a:moveTo>
                  <a:lnTo>
                    <a:pt x="0" y="0"/>
                  </a:lnTo>
                  <a:lnTo>
                    <a:pt x="0" y="1531619"/>
                  </a:lnTo>
                  <a:lnTo>
                    <a:pt x="1496568" y="1531619"/>
                  </a:lnTo>
                  <a:lnTo>
                    <a:pt x="1496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69820" y="4180332"/>
            <a:ext cx="1260475" cy="247015"/>
          </a:xfrm>
          <a:prstGeom prst="rect">
            <a:avLst/>
          </a:prstGeom>
          <a:solidFill>
            <a:srgbClr val="F1F1F1"/>
          </a:solidFill>
          <a:ln w="914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5"/>
              </a:spcBef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反再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温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69820" y="4529328"/>
            <a:ext cx="1260475" cy="248920"/>
          </a:xfrm>
          <a:prstGeom prst="rect">
            <a:avLst/>
          </a:prstGeom>
          <a:solidFill>
            <a:srgbClr val="F1F1F1"/>
          </a:solidFill>
          <a:ln w="9144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0"/>
              </a:spcBef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反再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压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力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69820" y="4850891"/>
            <a:ext cx="1260475" cy="247015"/>
          </a:xfrm>
          <a:prstGeom prst="rect">
            <a:avLst/>
          </a:prstGeom>
          <a:solidFill>
            <a:srgbClr val="F1F1F1"/>
          </a:solidFill>
          <a:ln w="914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5"/>
              </a:spcBef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预热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温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度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49267" y="4003547"/>
            <a:ext cx="1598930" cy="658495"/>
            <a:chOff x="4049267" y="4003547"/>
            <a:chExt cx="1598930" cy="658495"/>
          </a:xfrm>
        </p:grpSpPr>
        <p:sp>
          <p:nvSpPr>
            <p:cNvPr id="19" name="object 19"/>
            <p:cNvSpPr/>
            <p:nvPr/>
          </p:nvSpPr>
          <p:spPr>
            <a:xfrm>
              <a:off x="4053839" y="4008119"/>
              <a:ext cx="1590040" cy="649605"/>
            </a:xfrm>
            <a:custGeom>
              <a:avLst/>
              <a:gdLst/>
              <a:ahLst/>
              <a:cxnLst/>
              <a:rect l="l" t="t" r="r" b="b"/>
              <a:pathLst>
                <a:path w="1590039" h="649604">
                  <a:moveTo>
                    <a:pt x="1344930" y="0"/>
                  </a:moveTo>
                  <a:lnTo>
                    <a:pt x="1344930" y="149351"/>
                  </a:lnTo>
                  <a:lnTo>
                    <a:pt x="0" y="149351"/>
                  </a:lnTo>
                  <a:lnTo>
                    <a:pt x="0" y="499871"/>
                  </a:lnTo>
                  <a:lnTo>
                    <a:pt x="1344930" y="499871"/>
                  </a:lnTo>
                  <a:lnTo>
                    <a:pt x="1344930" y="649223"/>
                  </a:lnTo>
                  <a:lnTo>
                    <a:pt x="1589532" y="324611"/>
                  </a:lnTo>
                  <a:lnTo>
                    <a:pt x="13449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053839" y="4008119"/>
              <a:ext cx="1590040" cy="649605"/>
            </a:xfrm>
            <a:custGeom>
              <a:avLst/>
              <a:gdLst/>
              <a:ahLst/>
              <a:cxnLst/>
              <a:rect l="l" t="t" r="r" b="b"/>
              <a:pathLst>
                <a:path w="1590039" h="649604">
                  <a:moveTo>
                    <a:pt x="0" y="149351"/>
                  </a:moveTo>
                  <a:lnTo>
                    <a:pt x="1344930" y="149351"/>
                  </a:lnTo>
                  <a:lnTo>
                    <a:pt x="1344930" y="0"/>
                  </a:lnTo>
                  <a:lnTo>
                    <a:pt x="1589532" y="324611"/>
                  </a:lnTo>
                  <a:lnTo>
                    <a:pt x="1344930" y="649223"/>
                  </a:lnTo>
                  <a:lnTo>
                    <a:pt x="1344930" y="499871"/>
                  </a:lnTo>
                  <a:lnTo>
                    <a:pt x="0" y="499871"/>
                  </a:lnTo>
                  <a:lnTo>
                    <a:pt x="0" y="1493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530851" y="4227575"/>
              <a:ext cx="405765" cy="247015"/>
            </a:xfrm>
            <a:custGeom>
              <a:avLst/>
              <a:gdLst/>
              <a:ahLst/>
              <a:cxnLst/>
              <a:rect l="l" t="t" r="r" b="b"/>
              <a:pathLst>
                <a:path w="405764" h="247014">
                  <a:moveTo>
                    <a:pt x="236474" y="217805"/>
                  </a:moveTo>
                  <a:lnTo>
                    <a:pt x="50673" y="217805"/>
                  </a:lnTo>
                  <a:lnTo>
                    <a:pt x="50673" y="246887"/>
                  </a:lnTo>
                  <a:lnTo>
                    <a:pt x="236474" y="246887"/>
                  </a:lnTo>
                  <a:lnTo>
                    <a:pt x="236474" y="217805"/>
                  </a:lnTo>
                  <a:close/>
                </a:path>
                <a:path w="405764" h="247014">
                  <a:moveTo>
                    <a:pt x="168910" y="196087"/>
                  </a:moveTo>
                  <a:lnTo>
                    <a:pt x="118237" y="196087"/>
                  </a:lnTo>
                  <a:lnTo>
                    <a:pt x="118237" y="217805"/>
                  </a:lnTo>
                  <a:lnTo>
                    <a:pt x="168910" y="217805"/>
                  </a:lnTo>
                  <a:lnTo>
                    <a:pt x="168910" y="196087"/>
                  </a:lnTo>
                  <a:close/>
                </a:path>
                <a:path w="405764" h="247014">
                  <a:moveTo>
                    <a:pt x="253364" y="0"/>
                  </a:moveTo>
                  <a:lnTo>
                    <a:pt x="33782" y="0"/>
                  </a:lnTo>
                  <a:lnTo>
                    <a:pt x="20466" y="2240"/>
                  </a:lnTo>
                  <a:lnTo>
                    <a:pt x="9747" y="8397"/>
                  </a:lnTo>
                  <a:lnTo>
                    <a:pt x="2599" y="17627"/>
                  </a:lnTo>
                  <a:lnTo>
                    <a:pt x="0" y="29082"/>
                  </a:lnTo>
                  <a:lnTo>
                    <a:pt x="0" y="167005"/>
                  </a:lnTo>
                  <a:lnTo>
                    <a:pt x="2599" y="178460"/>
                  </a:lnTo>
                  <a:lnTo>
                    <a:pt x="9747" y="187690"/>
                  </a:lnTo>
                  <a:lnTo>
                    <a:pt x="20466" y="193847"/>
                  </a:lnTo>
                  <a:lnTo>
                    <a:pt x="33782" y="196087"/>
                  </a:lnTo>
                  <a:lnTo>
                    <a:pt x="253364" y="196087"/>
                  </a:lnTo>
                  <a:lnTo>
                    <a:pt x="266680" y="193847"/>
                  </a:lnTo>
                  <a:lnTo>
                    <a:pt x="277399" y="187690"/>
                  </a:lnTo>
                  <a:lnTo>
                    <a:pt x="284547" y="178460"/>
                  </a:lnTo>
                  <a:lnTo>
                    <a:pt x="287147" y="167005"/>
                  </a:lnTo>
                  <a:lnTo>
                    <a:pt x="37973" y="167005"/>
                  </a:lnTo>
                  <a:lnTo>
                    <a:pt x="33782" y="163322"/>
                  </a:lnTo>
                  <a:lnTo>
                    <a:pt x="33782" y="32638"/>
                  </a:lnTo>
                  <a:lnTo>
                    <a:pt x="37973" y="29082"/>
                  </a:lnTo>
                  <a:lnTo>
                    <a:pt x="287147" y="29082"/>
                  </a:lnTo>
                  <a:lnTo>
                    <a:pt x="284547" y="17627"/>
                  </a:lnTo>
                  <a:lnTo>
                    <a:pt x="277399" y="8397"/>
                  </a:lnTo>
                  <a:lnTo>
                    <a:pt x="266680" y="2240"/>
                  </a:lnTo>
                  <a:lnTo>
                    <a:pt x="253364" y="0"/>
                  </a:lnTo>
                  <a:close/>
                </a:path>
                <a:path w="405764" h="247014">
                  <a:moveTo>
                    <a:pt x="287147" y="29082"/>
                  </a:moveTo>
                  <a:lnTo>
                    <a:pt x="249174" y="29082"/>
                  </a:lnTo>
                  <a:lnTo>
                    <a:pt x="253364" y="32638"/>
                  </a:lnTo>
                  <a:lnTo>
                    <a:pt x="253364" y="163322"/>
                  </a:lnTo>
                  <a:lnTo>
                    <a:pt x="249174" y="167005"/>
                  </a:lnTo>
                  <a:lnTo>
                    <a:pt x="287147" y="167005"/>
                  </a:lnTo>
                  <a:lnTo>
                    <a:pt x="287147" y="29082"/>
                  </a:lnTo>
                  <a:close/>
                </a:path>
                <a:path w="405764" h="247014">
                  <a:moveTo>
                    <a:pt x="396875" y="0"/>
                  </a:moveTo>
                  <a:lnTo>
                    <a:pt x="312420" y="0"/>
                  </a:lnTo>
                  <a:lnTo>
                    <a:pt x="304038" y="7238"/>
                  </a:lnTo>
                  <a:lnTo>
                    <a:pt x="304038" y="239649"/>
                  </a:lnTo>
                  <a:lnTo>
                    <a:pt x="312420" y="246887"/>
                  </a:lnTo>
                  <a:lnTo>
                    <a:pt x="396875" y="246887"/>
                  </a:lnTo>
                  <a:lnTo>
                    <a:pt x="405384" y="239649"/>
                  </a:lnTo>
                  <a:lnTo>
                    <a:pt x="405384" y="190626"/>
                  </a:lnTo>
                  <a:lnTo>
                    <a:pt x="344170" y="190626"/>
                  </a:lnTo>
                  <a:lnTo>
                    <a:pt x="335661" y="183387"/>
                  </a:lnTo>
                  <a:lnTo>
                    <a:pt x="335661" y="165226"/>
                  </a:lnTo>
                  <a:lnTo>
                    <a:pt x="344170" y="157987"/>
                  </a:lnTo>
                  <a:lnTo>
                    <a:pt x="405384" y="157987"/>
                  </a:lnTo>
                  <a:lnTo>
                    <a:pt x="405384" y="43561"/>
                  </a:lnTo>
                  <a:lnTo>
                    <a:pt x="323088" y="43561"/>
                  </a:lnTo>
                  <a:lnTo>
                    <a:pt x="318770" y="39878"/>
                  </a:lnTo>
                  <a:lnTo>
                    <a:pt x="318770" y="32638"/>
                  </a:lnTo>
                  <a:lnTo>
                    <a:pt x="323088" y="29082"/>
                  </a:lnTo>
                  <a:lnTo>
                    <a:pt x="405384" y="29082"/>
                  </a:lnTo>
                  <a:lnTo>
                    <a:pt x="405384" y="7238"/>
                  </a:lnTo>
                  <a:lnTo>
                    <a:pt x="396875" y="0"/>
                  </a:lnTo>
                  <a:close/>
                </a:path>
                <a:path w="405764" h="247014">
                  <a:moveTo>
                    <a:pt x="405384" y="157987"/>
                  </a:moveTo>
                  <a:lnTo>
                    <a:pt x="365251" y="157987"/>
                  </a:lnTo>
                  <a:lnTo>
                    <a:pt x="373761" y="165226"/>
                  </a:lnTo>
                  <a:lnTo>
                    <a:pt x="373761" y="183387"/>
                  </a:lnTo>
                  <a:lnTo>
                    <a:pt x="365251" y="190626"/>
                  </a:lnTo>
                  <a:lnTo>
                    <a:pt x="405384" y="190626"/>
                  </a:lnTo>
                  <a:lnTo>
                    <a:pt x="405384" y="157987"/>
                  </a:lnTo>
                  <a:close/>
                </a:path>
                <a:path w="405764" h="247014">
                  <a:moveTo>
                    <a:pt x="405384" y="29082"/>
                  </a:moveTo>
                  <a:lnTo>
                    <a:pt x="386334" y="29082"/>
                  </a:lnTo>
                  <a:lnTo>
                    <a:pt x="390651" y="32638"/>
                  </a:lnTo>
                  <a:lnTo>
                    <a:pt x="390651" y="39878"/>
                  </a:lnTo>
                  <a:lnTo>
                    <a:pt x="386334" y="43561"/>
                  </a:lnTo>
                  <a:lnTo>
                    <a:pt x="405384" y="43561"/>
                  </a:lnTo>
                  <a:lnTo>
                    <a:pt x="405384" y="2908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73023" y="5875020"/>
            <a:ext cx="6855459" cy="339837"/>
          </a:xfrm>
          <a:prstGeom prst="rect">
            <a:avLst/>
          </a:prstGeom>
          <a:solidFill>
            <a:srgbClr val="041C2C"/>
          </a:solidFill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目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标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函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数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：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催化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裂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化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装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置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效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益最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大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化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4840" y="4376928"/>
            <a:ext cx="1175385" cy="261610"/>
          </a:xfrm>
          <a:prstGeom prst="rect">
            <a:avLst/>
          </a:prstGeom>
          <a:solidFill>
            <a:srgbClr val="F1F1F1"/>
          </a:solidFill>
          <a:ln w="9144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120"/>
              </a:spcBef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减渣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4840" y="3904488"/>
            <a:ext cx="1175385" cy="261610"/>
          </a:xfrm>
          <a:prstGeom prst="rect">
            <a:avLst/>
          </a:prstGeom>
          <a:solidFill>
            <a:srgbClr val="F1F1F1"/>
          </a:solidFill>
          <a:ln w="9144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120"/>
              </a:spcBef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加氢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常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渣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4840" y="4849367"/>
            <a:ext cx="1175385" cy="261610"/>
          </a:xfrm>
          <a:prstGeom prst="rect">
            <a:avLst/>
          </a:prstGeom>
          <a:solidFill>
            <a:srgbClr val="F1F1F1"/>
          </a:solidFill>
          <a:ln w="9144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120"/>
              </a:spcBef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加氢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蜡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油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1459" y="2843910"/>
            <a:ext cx="2685415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840864" algn="l"/>
              </a:tabLst>
            </a:pPr>
            <a:r>
              <a:rPr sz="1600" b="1" spc="40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进料性质</a:t>
            </a:r>
            <a:r>
              <a:rPr sz="1600" b="1" spc="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Arial"/>
              </a:rPr>
              <a:t>/</a:t>
            </a:r>
            <a:r>
              <a:rPr sz="1600" b="1" spc="40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比</a:t>
            </a:r>
            <a:r>
              <a:rPr sz="1600" b="1" spc="30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例</a:t>
            </a:r>
            <a:r>
              <a:rPr sz="1600" b="1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	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操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作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参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数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84476" y="4084320"/>
            <a:ext cx="1496695" cy="1423467"/>
          </a:xfrm>
          <a:prstGeom prst="rect">
            <a:avLst/>
          </a:prstGeom>
          <a:ln w="9144">
            <a:solidFill>
              <a:srgbClr val="5858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Kai" pitchFamily="2" charset="-122"/>
              <a:ea typeface="Kai" pitchFamily="2" charset="-122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Kai" pitchFamily="2" charset="-122"/>
              <a:ea typeface="Kai" pitchFamily="2" charset="-122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Kai" pitchFamily="2" charset="-122"/>
              <a:ea typeface="Kai" pitchFamily="2" charset="-122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Kai" pitchFamily="2" charset="-122"/>
              <a:ea typeface="Kai" pitchFamily="2" charset="-122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Kai" pitchFamily="2" charset="-122"/>
              <a:ea typeface="Kai" pitchFamily="2" charset="-122"/>
              <a:cs typeface="Times New Roman"/>
            </a:endParaRPr>
          </a:p>
          <a:p>
            <a:pPr marL="426084">
              <a:lnSpc>
                <a:spcPct val="100000"/>
              </a:lnSpc>
              <a:spcBef>
                <a:spcPts val="5"/>
              </a:spcBef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等等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。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。。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68340" y="2220467"/>
            <a:ext cx="1758950" cy="344966"/>
          </a:xfrm>
          <a:prstGeom prst="rect">
            <a:avLst/>
          </a:prstGeom>
          <a:solidFill>
            <a:srgbClr val="041C2C"/>
          </a:solidFill>
        </p:spPr>
        <p:txBody>
          <a:bodyPr vert="horz" wrap="square" lIns="0" tIns="97790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770"/>
              </a:spcBef>
            </a:pP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模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型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输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出</a:t>
            </a:r>
            <a:r>
              <a:rPr sz="1600" b="1" spc="3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参</a:t>
            </a:r>
            <a:r>
              <a:rPr sz="1600" b="1" spc="3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数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84141" y="4655058"/>
            <a:ext cx="1478915" cy="101091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14"/>
              </a:spcBef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高阶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分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析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算</a:t>
            </a:r>
            <a:r>
              <a:rPr sz="1600" spc="20" dirty="0">
                <a:latin typeface="Kai" pitchFamily="2" charset="-122"/>
                <a:ea typeface="Kai" pitchFamily="2" charset="-122"/>
                <a:cs typeface="Arial Unicode MS"/>
              </a:rPr>
              <a:t>法， 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如神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经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网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络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模 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 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型，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随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机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森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林 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 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模型等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56844" y="3151632"/>
            <a:ext cx="1424305" cy="7620"/>
          </a:xfrm>
          <a:custGeom>
            <a:avLst/>
            <a:gdLst/>
            <a:ahLst/>
            <a:cxnLst/>
            <a:rect l="l" t="t" r="r" b="b"/>
            <a:pathLst>
              <a:path w="1424305" h="7619">
                <a:moveTo>
                  <a:pt x="0" y="7492"/>
                </a:moveTo>
                <a:lnTo>
                  <a:pt x="1424051" y="0"/>
                </a:lnTo>
              </a:path>
            </a:pathLst>
          </a:custGeom>
          <a:ln w="9144">
            <a:solidFill>
              <a:srgbClr val="041C2C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50592" y="3151632"/>
            <a:ext cx="1179830" cy="0"/>
          </a:xfrm>
          <a:custGeom>
            <a:avLst/>
            <a:gdLst/>
            <a:ahLst/>
            <a:cxnLst/>
            <a:rect l="l" t="t" r="r" b="b"/>
            <a:pathLst>
              <a:path w="1179829">
                <a:moveTo>
                  <a:pt x="0" y="0"/>
                </a:moveTo>
                <a:lnTo>
                  <a:pt x="1179321" y="0"/>
                </a:lnTo>
              </a:path>
            </a:pathLst>
          </a:custGeom>
          <a:ln w="9144">
            <a:solidFill>
              <a:srgbClr val="041C2C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48603" y="2804921"/>
            <a:ext cx="1273175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3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最</a:t>
            </a:r>
            <a:r>
              <a:rPr sz="1600" b="1" spc="30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优</a:t>
            </a:r>
            <a:r>
              <a:rPr sz="1600" b="1" spc="3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操</a:t>
            </a:r>
            <a:r>
              <a:rPr sz="1600" b="1" spc="30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作</a:t>
            </a:r>
            <a:r>
              <a:rPr sz="1600" b="1" spc="3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工</a:t>
            </a:r>
            <a:r>
              <a:rPr sz="1600" b="1" spc="30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况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76544" y="3162300"/>
            <a:ext cx="1624330" cy="0"/>
          </a:xfrm>
          <a:custGeom>
            <a:avLst/>
            <a:gdLst/>
            <a:ahLst/>
            <a:cxnLst/>
            <a:rect l="l" t="t" r="r" b="b"/>
            <a:pathLst>
              <a:path w="1624329">
                <a:moveTo>
                  <a:pt x="0" y="0"/>
                </a:moveTo>
                <a:lnTo>
                  <a:pt x="1623822" y="0"/>
                </a:lnTo>
              </a:path>
            </a:pathLst>
          </a:custGeom>
          <a:ln w="9144">
            <a:solidFill>
              <a:srgbClr val="041C2C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35213" y="4382757"/>
            <a:ext cx="279400" cy="271145"/>
          </a:xfrm>
          <a:custGeom>
            <a:avLst/>
            <a:gdLst/>
            <a:ahLst/>
            <a:cxnLst/>
            <a:rect l="l" t="t" r="r" b="b"/>
            <a:pathLst>
              <a:path w="279400" h="271145">
                <a:moveTo>
                  <a:pt x="233083" y="129374"/>
                </a:moveTo>
                <a:lnTo>
                  <a:pt x="145745" y="129374"/>
                </a:lnTo>
                <a:lnTo>
                  <a:pt x="145745" y="44767"/>
                </a:lnTo>
                <a:lnTo>
                  <a:pt x="133489" y="44767"/>
                </a:lnTo>
                <a:lnTo>
                  <a:pt x="133489" y="129374"/>
                </a:lnTo>
                <a:lnTo>
                  <a:pt x="46151" y="129374"/>
                </a:lnTo>
                <a:lnTo>
                  <a:pt x="46151" y="141236"/>
                </a:lnTo>
                <a:lnTo>
                  <a:pt x="133489" y="141236"/>
                </a:lnTo>
                <a:lnTo>
                  <a:pt x="133489" y="225831"/>
                </a:lnTo>
                <a:lnTo>
                  <a:pt x="145745" y="225831"/>
                </a:lnTo>
                <a:lnTo>
                  <a:pt x="145745" y="141236"/>
                </a:lnTo>
                <a:lnTo>
                  <a:pt x="233083" y="141236"/>
                </a:lnTo>
                <a:lnTo>
                  <a:pt x="233083" y="129374"/>
                </a:lnTo>
                <a:close/>
              </a:path>
              <a:path w="279400" h="271145">
                <a:moveTo>
                  <a:pt x="245529" y="66840"/>
                </a:moveTo>
                <a:lnTo>
                  <a:pt x="245160" y="66408"/>
                </a:lnTo>
                <a:lnTo>
                  <a:pt x="245402" y="66840"/>
                </a:lnTo>
                <a:lnTo>
                  <a:pt x="245529" y="66840"/>
                </a:lnTo>
                <a:close/>
              </a:path>
              <a:path w="279400" h="271145">
                <a:moveTo>
                  <a:pt x="279234" y="134708"/>
                </a:moveTo>
                <a:lnTo>
                  <a:pt x="276669" y="109816"/>
                </a:lnTo>
                <a:lnTo>
                  <a:pt x="276491" y="108038"/>
                </a:lnTo>
                <a:lnTo>
                  <a:pt x="269633" y="86741"/>
                </a:lnTo>
                <a:lnTo>
                  <a:pt x="268312" y="82651"/>
                </a:lnTo>
                <a:lnTo>
                  <a:pt x="267055" y="80429"/>
                </a:lnTo>
                <a:lnTo>
                  <a:pt x="267055" y="134708"/>
                </a:lnTo>
                <a:lnTo>
                  <a:pt x="267055" y="135890"/>
                </a:lnTo>
                <a:lnTo>
                  <a:pt x="266992" y="135305"/>
                </a:lnTo>
                <a:lnTo>
                  <a:pt x="266928" y="135890"/>
                </a:lnTo>
                <a:lnTo>
                  <a:pt x="264414" y="160185"/>
                </a:lnTo>
                <a:lnTo>
                  <a:pt x="264604" y="159613"/>
                </a:lnTo>
                <a:lnTo>
                  <a:pt x="264426" y="160185"/>
                </a:lnTo>
                <a:lnTo>
                  <a:pt x="264363" y="160794"/>
                </a:lnTo>
                <a:lnTo>
                  <a:pt x="264414" y="160185"/>
                </a:lnTo>
                <a:lnTo>
                  <a:pt x="256984" y="183299"/>
                </a:lnTo>
                <a:lnTo>
                  <a:pt x="245160" y="204203"/>
                </a:lnTo>
                <a:lnTo>
                  <a:pt x="229743" y="222618"/>
                </a:lnTo>
                <a:lnTo>
                  <a:pt x="210756" y="237528"/>
                </a:lnTo>
                <a:lnTo>
                  <a:pt x="189166" y="248983"/>
                </a:lnTo>
                <a:lnTo>
                  <a:pt x="165315" y="256184"/>
                </a:lnTo>
                <a:lnTo>
                  <a:pt x="139623" y="258673"/>
                </a:lnTo>
                <a:lnTo>
                  <a:pt x="115785" y="256362"/>
                </a:lnTo>
                <a:lnTo>
                  <a:pt x="113931" y="256184"/>
                </a:lnTo>
                <a:lnTo>
                  <a:pt x="113728" y="256120"/>
                </a:lnTo>
                <a:lnTo>
                  <a:pt x="91008" y="249262"/>
                </a:lnTo>
                <a:lnTo>
                  <a:pt x="90068" y="248983"/>
                </a:lnTo>
                <a:lnTo>
                  <a:pt x="89738" y="248805"/>
                </a:lnTo>
                <a:lnTo>
                  <a:pt x="69164" y="237896"/>
                </a:lnTo>
                <a:lnTo>
                  <a:pt x="68491" y="237553"/>
                </a:lnTo>
                <a:lnTo>
                  <a:pt x="68160" y="237274"/>
                </a:lnTo>
                <a:lnTo>
                  <a:pt x="50304" y="223050"/>
                </a:lnTo>
                <a:lnTo>
                  <a:pt x="49745" y="222605"/>
                </a:lnTo>
                <a:lnTo>
                  <a:pt x="49428" y="222250"/>
                </a:lnTo>
                <a:lnTo>
                  <a:pt x="34493" y="204685"/>
                </a:lnTo>
                <a:lnTo>
                  <a:pt x="34074" y="204190"/>
                </a:lnTo>
                <a:lnTo>
                  <a:pt x="33820" y="203758"/>
                </a:lnTo>
                <a:lnTo>
                  <a:pt x="22580" y="183857"/>
                </a:lnTo>
                <a:lnTo>
                  <a:pt x="22263" y="183299"/>
                </a:lnTo>
                <a:lnTo>
                  <a:pt x="22440" y="183857"/>
                </a:lnTo>
                <a:lnTo>
                  <a:pt x="22250" y="183299"/>
                </a:lnTo>
                <a:lnTo>
                  <a:pt x="22085" y="182778"/>
                </a:lnTo>
                <a:lnTo>
                  <a:pt x="15011" y="160794"/>
                </a:lnTo>
                <a:lnTo>
                  <a:pt x="14820" y="160185"/>
                </a:lnTo>
                <a:lnTo>
                  <a:pt x="14757" y="159613"/>
                </a:lnTo>
                <a:lnTo>
                  <a:pt x="12306" y="135890"/>
                </a:lnTo>
                <a:lnTo>
                  <a:pt x="12242" y="135356"/>
                </a:lnTo>
                <a:lnTo>
                  <a:pt x="12306" y="134708"/>
                </a:lnTo>
                <a:lnTo>
                  <a:pt x="14757" y="110998"/>
                </a:lnTo>
                <a:lnTo>
                  <a:pt x="22580" y="86741"/>
                </a:lnTo>
                <a:lnTo>
                  <a:pt x="33807" y="66878"/>
                </a:lnTo>
                <a:lnTo>
                  <a:pt x="34061" y="66433"/>
                </a:lnTo>
                <a:lnTo>
                  <a:pt x="34505" y="65925"/>
                </a:lnTo>
                <a:lnTo>
                  <a:pt x="49453" y="48590"/>
                </a:lnTo>
                <a:lnTo>
                  <a:pt x="49758" y="48247"/>
                </a:lnTo>
                <a:lnTo>
                  <a:pt x="50241" y="47840"/>
                </a:lnTo>
                <a:lnTo>
                  <a:pt x="68173" y="33337"/>
                </a:lnTo>
                <a:lnTo>
                  <a:pt x="68516" y="33058"/>
                </a:lnTo>
                <a:lnTo>
                  <a:pt x="69215" y="32689"/>
                </a:lnTo>
                <a:lnTo>
                  <a:pt x="89738" y="21805"/>
                </a:lnTo>
                <a:lnTo>
                  <a:pt x="90055" y="21628"/>
                </a:lnTo>
                <a:lnTo>
                  <a:pt x="91020" y="21336"/>
                </a:lnTo>
                <a:lnTo>
                  <a:pt x="113728" y="14478"/>
                </a:lnTo>
                <a:lnTo>
                  <a:pt x="113919" y="14427"/>
                </a:lnTo>
                <a:lnTo>
                  <a:pt x="115785" y="14236"/>
                </a:lnTo>
                <a:lnTo>
                  <a:pt x="139623" y="11938"/>
                </a:lnTo>
                <a:lnTo>
                  <a:pt x="165315" y="14427"/>
                </a:lnTo>
                <a:lnTo>
                  <a:pt x="189179" y="21628"/>
                </a:lnTo>
                <a:lnTo>
                  <a:pt x="210731" y="33070"/>
                </a:lnTo>
                <a:lnTo>
                  <a:pt x="229755" y="48260"/>
                </a:lnTo>
                <a:lnTo>
                  <a:pt x="245160" y="66408"/>
                </a:lnTo>
                <a:lnTo>
                  <a:pt x="245529" y="66840"/>
                </a:lnTo>
                <a:lnTo>
                  <a:pt x="256984" y="87312"/>
                </a:lnTo>
                <a:lnTo>
                  <a:pt x="257149" y="87820"/>
                </a:lnTo>
                <a:lnTo>
                  <a:pt x="264414" y="110413"/>
                </a:lnTo>
                <a:lnTo>
                  <a:pt x="264477" y="110998"/>
                </a:lnTo>
                <a:lnTo>
                  <a:pt x="266992" y="135305"/>
                </a:lnTo>
                <a:lnTo>
                  <a:pt x="267055" y="134708"/>
                </a:lnTo>
                <a:lnTo>
                  <a:pt x="267055" y="80429"/>
                </a:lnTo>
                <a:lnTo>
                  <a:pt x="258864" y="65925"/>
                </a:lnTo>
                <a:lnTo>
                  <a:pt x="255346" y="59715"/>
                </a:lnTo>
                <a:lnTo>
                  <a:pt x="245922" y="48615"/>
                </a:lnTo>
                <a:lnTo>
                  <a:pt x="245237" y="47802"/>
                </a:lnTo>
                <a:lnTo>
                  <a:pt x="238467" y="39827"/>
                </a:lnTo>
                <a:lnTo>
                  <a:pt x="230339" y="33337"/>
                </a:lnTo>
                <a:lnTo>
                  <a:pt x="229552" y="32715"/>
                </a:lnTo>
                <a:lnTo>
                  <a:pt x="217639" y="23202"/>
                </a:lnTo>
                <a:lnTo>
                  <a:pt x="215011" y="21805"/>
                </a:lnTo>
                <a:lnTo>
                  <a:pt x="214134" y="21336"/>
                </a:lnTo>
                <a:lnTo>
                  <a:pt x="201206" y="14478"/>
                </a:lnTo>
                <a:lnTo>
                  <a:pt x="200748" y="14236"/>
                </a:lnTo>
                <a:lnTo>
                  <a:pt x="196291" y="11874"/>
                </a:lnTo>
                <a:lnTo>
                  <a:pt x="193979" y="10655"/>
                </a:lnTo>
                <a:lnTo>
                  <a:pt x="167767" y="2730"/>
                </a:lnTo>
                <a:lnTo>
                  <a:pt x="139623" y="0"/>
                </a:lnTo>
                <a:lnTo>
                  <a:pt x="111467" y="2730"/>
                </a:lnTo>
                <a:lnTo>
                  <a:pt x="61582" y="23202"/>
                </a:lnTo>
                <a:lnTo>
                  <a:pt x="23876" y="59728"/>
                </a:lnTo>
                <a:lnTo>
                  <a:pt x="2755" y="108038"/>
                </a:lnTo>
                <a:lnTo>
                  <a:pt x="0" y="134708"/>
                </a:lnTo>
                <a:lnTo>
                  <a:pt x="0" y="135890"/>
                </a:lnTo>
                <a:lnTo>
                  <a:pt x="10922" y="187960"/>
                </a:lnTo>
                <a:lnTo>
                  <a:pt x="41046" y="231051"/>
                </a:lnTo>
                <a:lnTo>
                  <a:pt x="85255" y="259956"/>
                </a:lnTo>
                <a:lnTo>
                  <a:pt x="139623" y="270598"/>
                </a:lnTo>
                <a:lnTo>
                  <a:pt x="167767" y="267881"/>
                </a:lnTo>
                <a:lnTo>
                  <a:pt x="193979" y="259956"/>
                </a:lnTo>
                <a:lnTo>
                  <a:pt x="196291" y="258737"/>
                </a:lnTo>
                <a:lnTo>
                  <a:pt x="200748" y="256362"/>
                </a:lnTo>
                <a:lnTo>
                  <a:pt x="201206" y="256120"/>
                </a:lnTo>
                <a:lnTo>
                  <a:pt x="214134" y="249262"/>
                </a:lnTo>
                <a:lnTo>
                  <a:pt x="215011" y="248805"/>
                </a:lnTo>
                <a:lnTo>
                  <a:pt x="217627" y="247408"/>
                </a:lnTo>
                <a:lnTo>
                  <a:pt x="229781" y="237871"/>
                </a:lnTo>
                <a:lnTo>
                  <a:pt x="230543" y="237274"/>
                </a:lnTo>
                <a:lnTo>
                  <a:pt x="238467" y="231051"/>
                </a:lnTo>
                <a:lnTo>
                  <a:pt x="245122" y="223088"/>
                </a:lnTo>
                <a:lnTo>
                  <a:pt x="245859" y="222224"/>
                </a:lnTo>
                <a:lnTo>
                  <a:pt x="255371" y="210858"/>
                </a:lnTo>
                <a:lnTo>
                  <a:pt x="258851" y="204685"/>
                </a:lnTo>
                <a:lnTo>
                  <a:pt x="259359" y="203796"/>
                </a:lnTo>
                <a:lnTo>
                  <a:pt x="268312" y="187960"/>
                </a:lnTo>
                <a:lnTo>
                  <a:pt x="269633" y="183857"/>
                </a:lnTo>
                <a:lnTo>
                  <a:pt x="269976" y="182778"/>
                </a:lnTo>
                <a:lnTo>
                  <a:pt x="276491" y="162572"/>
                </a:lnTo>
                <a:lnTo>
                  <a:pt x="276669" y="160794"/>
                </a:lnTo>
                <a:lnTo>
                  <a:pt x="276796" y="159613"/>
                </a:lnTo>
                <a:lnTo>
                  <a:pt x="279234" y="135890"/>
                </a:lnTo>
                <a:lnTo>
                  <a:pt x="279234" y="134708"/>
                </a:lnTo>
                <a:close/>
              </a:path>
            </a:pathLst>
          </a:custGeom>
          <a:solidFill>
            <a:srgbClr val="041C2C"/>
          </a:solidFill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36516" y="2843910"/>
            <a:ext cx="1064260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3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大</a:t>
            </a:r>
            <a:r>
              <a:rPr sz="1600" b="1" spc="30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数</a:t>
            </a:r>
            <a:r>
              <a:rPr sz="1600" b="1" spc="3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据</a:t>
            </a:r>
            <a:r>
              <a:rPr sz="1600" b="1" spc="30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模型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25467" y="3151632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9144">
            <a:solidFill>
              <a:srgbClr val="041C2C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96867" y="2220467"/>
            <a:ext cx="1757680" cy="344966"/>
          </a:xfrm>
          <a:prstGeom prst="rect">
            <a:avLst/>
          </a:prstGeom>
          <a:solidFill>
            <a:srgbClr val="041C2C"/>
          </a:solidFill>
        </p:spPr>
        <p:txBody>
          <a:bodyPr vert="horz" wrap="square" lIns="0" tIns="9779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770"/>
              </a:spcBef>
            </a:pPr>
            <a:r>
              <a:rPr sz="1600" b="1" spc="40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Kaiti SC"/>
              </a:rPr>
              <a:t>建模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046" y="1446021"/>
            <a:ext cx="2934970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大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数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据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工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艺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优化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模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型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的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建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模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逻辑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9308" y="1728216"/>
            <a:ext cx="6964045" cy="12700"/>
          </a:xfrm>
          <a:custGeom>
            <a:avLst/>
            <a:gdLst/>
            <a:ahLst/>
            <a:cxnLst/>
            <a:rect l="l" t="t" r="r" b="b"/>
            <a:pathLst>
              <a:path w="6964045" h="12700">
                <a:moveTo>
                  <a:pt x="0" y="12446"/>
                </a:moveTo>
                <a:lnTo>
                  <a:pt x="6963537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73593" y="1446021"/>
            <a:ext cx="2103120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大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数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据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建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模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的成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功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要素</a:t>
            </a:r>
            <a:endParaRPr sz="16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185404" y="1741932"/>
            <a:ext cx="3487420" cy="0"/>
          </a:xfrm>
          <a:custGeom>
            <a:avLst/>
            <a:gdLst/>
            <a:ahLst/>
            <a:cxnLst/>
            <a:rect l="l" t="t" r="r" b="b"/>
            <a:pathLst>
              <a:path w="3487420">
                <a:moveTo>
                  <a:pt x="0" y="0"/>
                </a:moveTo>
                <a:lnTo>
                  <a:pt x="348691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76641" y="2209545"/>
            <a:ext cx="3373120" cy="513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2570" indent="-230504">
              <a:lnSpc>
                <a:spcPts val="1900"/>
              </a:lnSpc>
              <a:spcBef>
                <a:spcPts val="130"/>
              </a:spcBef>
              <a:buFont typeface="Wingdings"/>
              <a:buChar char=""/>
              <a:tabLst>
                <a:tab pos="242570" algn="l"/>
                <a:tab pos="243204" algn="l"/>
              </a:tabLst>
            </a:pP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数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据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整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合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和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清理</a:t>
            </a:r>
            <a:r>
              <a:rPr sz="1600" b="1" spc="45" dirty="0">
                <a:latin typeface="Kai" pitchFamily="2" charset="-122"/>
                <a:ea typeface="Kai" pitchFamily="2" charset="-122"/>
                <a:cs typeface="Kaiti SC"/>
              </a:rPr>
              <a:t>：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将性质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数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据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、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工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42570">
              <a:lnSpc>
                <a:spcPts val="1900"/>
              </a:lnSpc>
            </a:pP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况数据、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收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率数据以时间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进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行整合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76641" y="3032886"/>
            <a:ext cx="3373120" cy="1010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2570" marR="5080" indent="-230504" algn="just">
              <a:lnSpc>
                <a:spcPct val="100600"/>
              </a:lnSpc>
              <a:spcBef>
                <a:spcPts val="120"/>
              </a:spcBef>
              <a:buFont typeface="Wingdings"/>
              <a:buChar char=""/>
              <a:tabLst>
                <a:tab pos="243204" algn="l"/>
              </a:tabLst>
            </a:pP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加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工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工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艺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理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解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：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和工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程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师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的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沟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通</a:t>
            </a:r>
            <a:r>
              <a:rPr sz="1600" spc="25" dirty="0">
                <a:latin typeface="Kai" pitchFamily="2" charset="-122"/>
                <a:ea typeface="Kai" pitchFamily="2" charset="-122"/>
                <a:cs typeface="Arial Unicode MS"/>
              </a:rPr>
              <a:t>交 流，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了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解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工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艺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参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数和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设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备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收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率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的</a:t>
            </a:r>
            <a:r>
              <a:rPr sz="1600" spc="25" dirty="0">
                <a:latin typeface="Kai" pitchFamily="2" charset="-122"/>
                <a:ea typeface="Kai" pitchFamily="2" charset="-122"/>
                <a:cs typeface="Arial Unicode MS"/>
              </a:rPr>
              <a:t>关 系；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确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保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核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心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假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设没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有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偏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差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错</a:t>
            </a:r>
            <a:r>
              <a:rPr sz="1600" spc="20" dirty="0">
                <a:latin typeface="Kai" pitchFamily="2" charset="-122"/>
                <a:ea typeface="Kai" pitchFamily="2" charset="-122"/>
                <a:cs typeface="Arial Unicode MS"/>
              </a:rPr>
              <a:t>用 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关键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参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数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没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有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遗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漏、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错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用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76641" y="4352925"/>
            <a:ext cx="3373120" cy="1010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2570" marR="5080" indent="-230504" algn="just">
              <a:lnSpc>
                <a:spcPct val="100600"/>
              </a:lnSpc>
              <a:spcBef>
                <a:spcPts val="120"/>
              </a:spcBef>
              <a:buFont typeface="Wingdings"/>
              <a:buChar char=""/>
              <a:tabLst>
                <a:tab pos="243204" algn="l"/>
              </a:tabLst>
            </a:pP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模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型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可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解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释</a:t>
            </a:r>
            <a:r>
              <a:rPr sz="1600" b="1" spc="30" dirty="0">
                <a:latin typeface="Kai" pitchFamily="2" charset="-122"/>
                <a:ea typeface="Kai" pitchFamily="2" charset="-122"/>
                <a:cs typeface="Kaiti SC"/>
              </a:rPr>
              <a:t>性</a:t>
            </a:r>
            <a:r>
              <a:rPr sz="1600" b="1" spc="35" dirty="0">
                <a:latin typeface="Kai" pitchFamily="2" charset="-122"/>
                <a:ea typeface="Kai" pitchFamily="2" charset="-122"/>
                <a:cs typeface="Kaiti SC"/>
              </a:rPr>
              <a:t>：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纯数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理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模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型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（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无</a:t>
            </a:r>
            <a:r>
              <a:rPr sz="1600" spc="25" dirty="0">
                <a:latin typeface="Kai" pitchFamily="2" charset="-122"/>
                <a:ea typeface="Kai" pitchFamily="2" charset="-122"/>
                <a:cs typeface="Arial Unicode MS"/>
              </a:rPr>
              <a:t>化 工机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理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的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输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入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和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调优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）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可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能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出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现</a:t>
            </a:r>
            <a:r>
              <a:rPr sz="1600" spc="25" dirty="0">
                <a:latin typeface="Kai" pitchFamily="2" charset="-122"/>
                <a:ea typeface="Kai" pitchFamily="2" charset="-122"/>
                <a:cs typeface="Arial Unicode MS"/>
              </a:rPr>
              <a:t>和 实验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操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作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相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反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的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结论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；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可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使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用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机</a:t>
            </a:r>
            <a:r>
              <a:rPr sz="1600" spc="20" dirty="0">
                <a:latin typeface="Kai" pitchFamily="2" charset="-122"/>
                <a:ea typeface="Kai" pitchFamily="2" charset="-122"/>
                <a:cs typeface="Arial Unicode MS"/>
              </a:rPr>
              <a:t>理 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模型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对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于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大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数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据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模型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进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行</a:t>
            </a:r>
            <a:r>
              <a:rPr sz="1600" spc="35" dirty="0">
                <a:latin typeface="Kai" pitchFamily="2" charset="-122"/>
                <a:ea typeface="Kai" pitchFamily="2" charset="-122"/>
                <a:cs typeface="Arial Unicode MS"/>
              </a:rPr>
              <a:t>修</a:t>
            </a:r>
            <a:r>
              <a:rPr sz="1600" spc="30" dirty="0">
                <a:latin typeface="Kai" pitchFamily="2" charset="-122"/>
                <a:ea typeface="Kai" pitchFamily="2" charset="-122"/>
                <a:cs typeface="Arial Unicode MS"/>
              </a:rPr>
              <a:t>正</a:t>
            </a:r>
            <a:endParaRPr sz="16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542036" y="122631"/>
            <a:ext cx="679958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Kai" pitchFamily="2" charset="-122"/>
                <a:ea typeface="Kai" pitchFamily="2" charset="-122"/>
              </a:rPr>
              <a:t>建模</a:t>
            </a:r>
            <a:r>
              <a:rPr spc="-5" dirty="0">
                <a:latin typeface="Kai" pitchFamily="2" charset="-122"/>
                <a:ea typeface="Kai" pitchFamily="2" charset="-122"/>
              </a:rPr>
              <a:t>：</a:t>
            </a:r>
            <a:r>
              <a:rPr spc="5" dirty="0">
                <a:latin typeface="Kai" pitchFamily="2" charset="-122"/>
                <a:ea typeface="Kai" pitchFamily="2" charset="-122"/>
              </a:rPr>
              <a:t> </a:t>
            </a:r>
            <a:r>
              <a:rPr dirty="0">
                <a:latin typeface="Kai" pitchFamily="2" charset="-122"/>
                <a:ea typeface="Kai" pitchFamily="2" charset="-122"/>
              </a:rPr>
              <a:t>催化裂化装置大数据建模存</a:t>
            </a:r>
            <a:r>
              <a:rPr spc="10" dirty="0">
                <a:latin typeface="Kai" pitchFamily="2" charset="-122"/>
                <a:ea typeface="Kai" pitchFamily="2" charset="-122"/>
              </a:rPr>
              <a:t>在</a:t>
            </a:r>
            <a:r>
              <a:rPr dirty="0">
                <a:latin typeface="Kai" pitchFamily="2" charset="-122"/>
                <a:ea typeface="Kai" pitchFamily="2" charset="-122"/>
              </a:rPr>
              <a:t>三大</a:t>
            </a:r>
            <a:r>
              <a:rPr spc="10" dirty="0">
                <a:latin typeface="Kai" pitchFamily="2" charset="-122"/>
                <a:ea typeface="Kai" pitchFamily="2" charset="-122"/>
              </a:rPr>
              <a:t>核</a:t>
            </a:r>
            <a:r>
              <a:rPr dirty="0">
                <a:latin typeface="Kai" pitchFamily="2" charset="-122"/>
                <a:ea typeface="Kai" pitchFamily="2" charset="-122"/>
              </a:rPr>
              <a:t>心成 </a:t>
            </a:r>
            <a:r>
              <a:rPr spc="5" dirty="0">
                <a:latin typeface="Kai" pitchFamily="2" charset="-122"/>
                <a:ea typeface="Kai" pitchFamily="2" charset="-122"/>
              </a:rPr>
              <a:t>功要素</a:t>
            </a:r>
            <a:r>
              <a:rPr spc="15" dirty="0">
                <a:latin typeface="Kai" pitchFamily="2" charset="-122"/>
                <a:ea typeface="Kai" pitchFamily="2" charset="-122"/>
              </a:rPr>
              <a:t>，</a:t>
            </a:r>
            <a:r>
              <a:rPr spc="5" dirty="0">
                <a:latin typeface="Kai" pitchFamily="2" charset="-122"/>
                <a:ea typeface="Kai" pitchFamily="2" charset="-122"/>
              </a:rPr>
              <a:t>要在项</a:t>
            </a:r>
            <a:r>
              <a:rPr spc="15" dirty="0">
                <a:latin typeface="Kai" pitchFamily="2" charset="-122"/>
                <a:ea typeface="Kai" pitchFamily="2" charset="-122"/>
              </a:rPr>
              <a:t>目</a:t>
            </a:r>
            <a:r>
              <a:rPr spc="5" dirty="0">
                <a:latin typeface="Kai" pitchFamily="2" charset="-122"/>
                <a:ea typeface="Kai" pitchFamily="2" charset="-122"/>
              </a:rPr>
              <a:t>进程中</a:t>
            </a:r>
            <a:r>
              <a:rPr spc="15" dirty="0">
                <a:latin typeface="Kai" pitchFamily="2" charset="-122"/>
                <a:ea typeface="Kai" pitchFamily="2" charset="-122"/>
              </a:rPr>
              <a:t>重</a:t>
            </a:r>
            <a:r>
              <a:rPr spc="5" dirty="0">
                <a:latin typeface="Kai" pitchFamily="2" charset="-122"/>
                <a:ea typeface="Kai" pitchFamily="2" charset="-122"/>
              </a:rPr>
              <a:t>点聚</a:t>
            </a:r>
            <a:r>
              <a:rPr spc="-5" dirty="0">
                <a:latin typeface="Kai" pitchFamily="2" charset="-122"/>
                <a:ea typeface="Kai" pitchFamily="2" charset="-122"/>
              </a:rPr>
              <a:t>焦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1182624"/>
            <a:ext cx="11082655" cy="0"/>
          </a:xfrm>
          <a:custGeom>
            <a:avLst/>
            <a:gdLst/>
            <a:ahLst/>
            <a:cxnLst/>
            <a:rect l="l" t="t" r="r" b="b"/>
            <a:pathLst>
              <a:path w="11082655">
                <a:moveTo>
                  <a:pt x="0" y="0"/>
                </a:moveTo>
                <a:lnTo>
                  <a:pt x="1108252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99342" y="6485635"/>
            <a:ext cx="153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17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648" y="1256538"/>
            <a:ext cx="3792220" cy="333375"/>
          </a:xfrm>
          <a:prstGeom prst="rect">
            <a:avLst/>
          </a:prstGeom>
          <a:solidFill>
            <a:srgbClr val="D5EBF9"/>
          </a:solidFill>
        </p:spPr>
        <p:txBody>
          <a:bodyPr vert="horz" wrap="square" lIns="0" tIns="6921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45"/>
              </a:spcBef>
            </a:pPr>
            <a:r>
              <a:rPr sz="1200" b="1" spc="20" dirty="0">
                <a:latin typeface="Kaiti SC"/>
                <a:cs typeface="Kaiti SC"/>
              </a:rPr>
              <a:t>冷料罐流程</a:t>
            </a:r>
            <a:endParaRPr sz="1200">
              <a:latin typeface="Kaiti SC"/>
              <a:cs typeface="Kaiti S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24755" y="3601211"/>
            <a:ext cx="571500" cy="410209"/>
            <a:chOff x="4524755" y="3601211"/>
            <a:chExt cx="571500" cy="410209"/>
          </a:xfrm>
        </p:grpSpPr>
        <p:sp>
          <p:nvSpPr>
            <p:cNvPr id="6" name="object 6"/>
            <p:cNvSpPr/>
            <p:nvPr/>
          </p:nvSpPr>
          <p:spPr>
            <a:xfrm>
              <a:off x="4631435" y="3601211"/>
              <a:ext cx="464820" cy="410209"/>
            </a:xfrm>
            <a:custGeom>
              <a:avLst/>
              <a:gdLst/>
              <a:ahLst/>
              <a:cxnLst/>
              <a:rect l="l" t="t" r="r" b="b"/>
              <a:pathLst>
                <a:path w="464820" h="410210">
                  <a:moveTo>
                    <a:pt x="259841" y="0"/>
                  </a:moveTo>
                  <a:lnTo>
                    <a:pt x="0" y="0"/>
                  </a:lnTo>
                  <a:lnTo>
                    <a:pt x="204977" y="204977"/>
                  </a:lnTo>
                  <a:lnTo>
                    <a:pt x="0" y="409956"/>
                  </a:lnTo>
                  <a:lnTo>
                    <a:pt x="259841" y="409956"/>
                  </a:lnTo>
                  <a:lnTo>
                    <a:pt x="464819" y="204977"/>
                  </a:lnTo>
                  <a:lnTo>
                    <a:pt x="259841" y="0"/>
                  </a:lnTo>
                  <a:close/>
                </a:path>
              </a:pathLst>
            </a:custGeom>
            <a:solidFill>
              <a:srgbClr val="1F4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24755" y="3683507"/>
              <a:ext cx="277495" cy="243840"/>
            </a:xfrm>
            <a:custGeom>
              <a:avLst/>
              <a:gdLst/>
              <a:ahLst/>
              <a:cxnLst/>
              <a:rect l="l" t="t" r="r" b="b"/>
              <a:pathLst>
                <a:path w="277495" h="243839">
                  <a:moveTo>
                    <a:pt x="155448" y="0"/>
                  </a:moveTo>
                  <a:lnTo>
                    <a:pt x="0" y="0"/>
                  </a:lnTo>
                  <a:lnTo>
                    <a:pt x="121920" y="121920"/>
                  </a:lnTo>
                  <a:lnTo>
                    <a:pt x="0" y="243840"/>
                  </a:lnTo>
                  <a:lnTo>
                    <a:pt x="155448" y="243840"/>
                  </a:lnTo>
                  <a:lnTo>
                    <a:pt x="277368" y="12192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041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02741" y="1256538"/>
            <a:ext cx="3811904" cy="5021580"/>
          </a:xfrm>
          <a:custGeom>
            <a:avLst/>
            <a:gdLst/>
            <a:ahLst/>
            <a:cxnLst/>
            <a:rect l="l" t="t" r="r" b="b"/>
            <a:pathLst>
              <a:path w="3811904" h="5021580">
                <a:moveTo>
                  <a:pt x="0" y="5021580"/>
                </a:moveTo>
                <a:lnTo>
                  <a:pt x="3811524" y="5021580"/>
                </a:lnTo>
                <a:lnTo>
                  <a:pt x="3811524" y="0"/>
                </a:lnTo>
                <a:lnTo>
                  <a:pt x="0" y="0"/>
                </a:lnTo>
                <a:lnTo>
                  <a:pt x="0" y="5021580"/>
                </a:lnTo>
                <a:close/>
              </a:path>
            </a:pathLst>
          </a:custGeom>
          <a:ln w="19812">
            <a:solidFill>
              <a:srgbClr val="D5EB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3627" y="1856232"/>
            <a:ext cx="975360" cy="447040"/>
          </a:xfrm>
          <a:prstGeom prst="rect">
            <a:avLst/>
          </a:prstGeom>
          <a:solidFill>
            <a:srgbClr val="D5EBF9"/>
          </a:solidFill>
        </p:spPr>
        <p:txBody>
          <a:bodyPr vert="horz" wrap="square" lIns="0" tIns="361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200" b="1" spc="20" dirty="0">
                <a:latin typeface="Kaiti SC"/>
                <a:cs typeface="Kaiti SC"/>
              </a:rPr>
              <a:t>常减压</a:t>
            </a:r>
            <a:endParaRPr sz="1200">
              <a:latin typeface="Kaiti SC"/>
              <a:cs typeface="Kaiti SC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200" b="1" spc="10" dirty="0">
                <a:latin typeface="Arial"/>
                <a:cs typeface="Arial"/>
              </a:rPr>
              <a:t>1#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3627" y="3480815"/>
            <a:ext cx="975360" cy="447040"/>
          </a:xfrm>
          <a:prstGeom prst="rect">
            <a:avLst/>
          </a:prstGeom>
          <a:solidFill>
            <a:srgbClr val="D5EBF9"/>
          </a:solidFill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200" b="1" spc="20" dirty="0">
                <a:latin typeface="Kaiti SC"/>
                <a:cs typeface="Kaiti SC"/>
              </a:rPr>
              <a:t>常减压</a:t>
            </a:r>
            <a:endParaRPr sz="1200">
              <a:latin typeface="Kaiti SC"/>
              <a:cs typeface="Kaiti SC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200" b="1" spc="10" dirty="0">
                <a:latin typeface="Arial"/>
                <a:cs typeface="Arial"/>
              </a:rPr>
              <a:t>5#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7079" y="2307335"/>
            <a:ext cx="875030" cy="1080770"/>
          </a:xfrm>
          <a:prstGeom prst="rect">
            <a:avLst/>
          </a:prstGeom>
          <a:solidFill>
            <a:srgbClr val="D5EB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71780">
              <a:lnSpc>
                <a:spcPct val="100000"/>
              </a:lnSpc>
            </a:pPr>
            <a:r>
              <a:rPr sz="1200" b="1" spc="15" dirty="0">
                <a:latin typeface="Arial"/>
                <a:cs typeface="Arial"/>
              </a:rPr>
              <a:t>RDS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7860" y="2167127"/>
            <a:ext cx="975360" cy="1202690"/>
          </a:xfrm>
          <a:custGeom>
            <a:avLst/>
            <a:gdLst/>
            <a:ahLst/>
            <a:cxnLst/>
            <a:rect l="l" t="t" r="r" b="b"/>
            <a:pathLst>
              <a:path w="975360" h="1202689">
                <a:moveTo>
                  <a:pt x="487679" y="0"/>
                </a:moveTo>
                <a:lnTo>
                  <a:pt x="0" y="280416"/>
                </a:lnTo>
                <a:lnTo>
                  <a:pt x="0" y="1202436"/>
                </a:lnTo>
                <a:lnTo>
                  <a:pt x="975359" y="1202436"/>
                </a:lnTo>
                <a:lnTo>
                  <a:pt x="975359" y="280416"/>
                </a:lnTo>
                <a:lnTo>
                  <a:pt x="487679" y="0"/>
                </a:lnTo>
                <a:close/>
              </a:path>
            </a:pathLst>
          </a:custGeom>
          <a:solidFill>
            <a:srgbClr val="D5EB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97989" y="2730245"/>
            <a:ext cx="432434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10" dirty="0">
                <a:latin typeface="Arial"/>
                <a:cs typeface="Arial"/>
              </a:rPr>
              <a:t>2</a:t>
            </a:r>
            <a:r>
              <a:rPr sz="1200" b="1" spc="-55" dirty="0">
                <a:latin typeface="Arial"/>
                <a:cs typeface="Arial"/>
              </a:rPr>
              <a:t>1</a:t>
            </a:r>
            <a:r>
              <a:rPr sz="1200" b="1" spc="10" dirty="0">
                <a:latin typeface="Arial"/>
                <a:cs typeface="Arial"/>
              </a:rPr>
              <a:t>1</a:t>
            </a:r>
            <a:r>
              <a:rPr sz="1200" b="1" spc="20" dirty="0">
                <a:latin typeface="Kaiti SC"/>
                <a:cs typeface="Kaiti SC"/>
              </a:rPr>
              <a:t>罐</a:t>
            </a:r>
            <a:endParaRPr sz="1200">
              <a:latin typeface="Kaiti SC"/>
              <a:cs typeface="Kaiti S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4958" y="2302763"/>
            <a:ext cx="1992630" cy="605790"/>
          </a:xfrm>
          <a:custGeom>
            <a:avLst/>
            <a:gdLst/>
            <a:ahLst/>
            <a:cxnLst/>
            <a:rect l="l" t="t" r="r" b="b"/>
            <a:pathLst>
              <a:path w="1992629" h="605789">
                <a:moveTo>
                  <a:pt x="613410" y="567436"/>
                </a:moveTo>
                <a:lnTo>
                  <a:pt x="600710" y="561086"/>
                </a:lnTo>
                <a:lnTo>
                  <a:pt x="537210" y="529336"/>
                </a:lnTo>
                <a:lnTo>
                  <a:pt x="537210" y="561086"/>
                </a:lnTo>
                <a:lnTo>
                  <a:pt x="12700" y="561086"/>
                </a:lnTo>
                <a:lnTo>
                  <a:pt x="12700" y="0"/>
                </a:lnTo>
                <a:lnTo>
                  <a:pt x="0" y="0"/>
                </a:lnTo>
                <a:lnTo>
                  <a:pt x="0" y="570992"/>
                </a:lnTo>
                <a:lnTo>
                  <a:pt x="2794" y="573786"/>
                </a:lnTo>
                <a:lnTo>
                  <a:pt x="537210" y="573786"/>
                </a:lnTo>
                <a:lnTo>
                  <a:pt x="537210" y="605536"/>
                </a:lnTo>
                <a:lnTo>
                  <a:pt x="600710" y="573786"/>
                </a:lnTo>
                <a:lnTo>
                  <a:pt x="613410" y="567436"/>
                </a:lnTo>
                <a:close/>
              </a:path>
              <a:path w="1992629" h="605789">
                <a:moveTo>
                  <a:pt x="1992249" y="544068"/>
                </a:moveTo>
                <a:lnTo>
                  <a:pt x="1979549" y="537718"/>
                </a:lnTo>
                <a:lnTo>
                  <a:pt x="1916049" y="505968"/>
                </a:lnTo>
                <a:lnTo>
                  <a:pt x="1916049" y="537718"/>
                </a:lnTo>
                <a:lnTo>
                  <a:pt x="1588262" y="537718"/>
                </a:lnTo>
                <a:lnTo>
                  <a:pt x="1588262" y="550418"/>
                </a:lnTo>
                <a:lnTo>
                  <a:pt x="1916049" y="550418"/>
                </a:lnTo>
                <a:lnTo>
                  <a:pt x="1916049" y="582168"/>
                </a:lnTo>
                <a:lnTo>
                  <a:pt x="1979549" y="550418"/>
                </a:lnTo>
                <a:lnTo>
                  <a:pt x="1992249" y="544068"/>
                </a:lnTo>
                <a:close/>
              </a:path>
            </a:pathLst>
          </a:custGeom>
          <a:solidFill>
            <a:srgbClr val="AEC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45513" y="2681731"/>
            <a:ext cx="20637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" dirty="0">
                <a:latin typeface="Arial"/>
                <a:cs typeface="Arial"/>
              </a:rPr>
              <a:t>VR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07466" y="929639"/>
            <a:ext cx="10801350" cy="3347085"/>
            <a:chOff x="807466" y="929639"/>
            <a:chExt cx="10801350" cy="334708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1724" y="929639"/>
              <a:ext cx="2953512" cy="21381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02174" y="1245869"/>
              <a:ext cx="6396355" cy="3020695"/>
            </a:xfrm>
            <a:custGeom>
              <a:avLst/>
              <a:gdLst/>
              <a:ahLst/>
              <a:cxnLst/>
              <a:rect l="l" t="t" r="r" b="b"/>
              <a:pathLst>
                <a:path w="6396355" h="3020695">
                  <a:moveTo>
                    <a:pt x="0" y="3020567"/>
                  </a:moveTo>
                  <a:lnTo>
                    <a:pt x="6396228" y="3020567"/>
                  </a:lnTo>
                  <a:lnTo>
                    <a:pt x="6396228" y="0"/>
                  </a:lnTo>
                  <a:lnTo>
                    <a:pt x="0" y="0"/>
                  </a:lnTo>
                  <a:lnTo>
                    <a:pt x="0" y="3020567"/>
                  </a:lnTo>
                  <a:close/>
                </a:path>
              </a:pathLst>
            </a:custGeom>
            <a:ln w="19811">
              <a:solidFill>
                <a:srgbClr val="1F4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308" y="2869691"/>
              <a:ext cx="607060" cy="610870"/>
            </a:xfrm>
            <a:custGeom>
              <a:avLst/>
              <a:gdLst/>
              <a:ahLst/>
              <a:cxnLst/>
              <a:rect l="l" t="t" r="r" b="b"/>
              <a:pathLst>
                <a:path w="607060" h="610870">
                  <a:moveTo>
                    <a:pt x="0" y="610616"/>
                  </a:moveTo>
                  <a:lnTo>
                    <a:pt x="0" y="0"/>
                  </a:lnTo>
                  <a:lnTo>
                    <a:pt x="607060" y="0"/>
                  </a:lnTo>
                </a:path>
              </a:pathLst>
            </a:custGeom>
            <a:ln w="9143">
              <a:solidFill>
                <a:srgbClr val="AEC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7626" y="4042410"/>
              <a:ext cx="3374390" cy="0"/>
            </a:xfrm>
            <a:custGeom>
              <a:avLst/>
              <a:gdLst/>
              <a:ahLst/>
              <a:cxnLst/>
              <a:rect l="l" t="t" r="r" b="b"/>
              <a:pathLst>
                <a:path w="3374390">
                  <a:moveTo>
                    <a:pt x="0" y="0"/>
                  </a:moveTo>
                  <a:lnTo>
                    <a:pt x="3374390" y="0"/>
                  </a:lnTo>
                </a:path>
              </a:pathLst>
            </a:custGeom>
            <a:ln w="19812">
              <a:solidFill>
                <a:srgbClr val="C9E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2751" y="5151120"/>
            <a:ext cx="3601720" cy="26543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200" b="1" spc="20" dirty="0">
                <a:solidFill>
                  <a:srgbClr val="FFFFFF"/>
                </a:solidFill>
                <a:latin typeface="Kaiti SC"/>
                <a:cs typeface="Kaiti SC"/>
              </a:rPr>
              <a:t>标定方案</a:t>
            </a:r>
            <a:endParaRPr sz="1200">
              <a:latin typeface="Kaiti SC"/>
              <a:cs typeface="Kaiti S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2751" y="5416296"/>
            <a:ext cx="3601720" cy="7620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42570" indent="-197485">
              <a:lnSpc>
                <a:spcPct val="100000"/>
              </a:lnSpc>
              <a:spcBef>
                <a:spcPts val="459"/>
              </a:spcBef>
              <a:buClr>
                <a:srgbClr val="041C2C"/>
              </a:buClr>
              <a:buFont typeface="Arial"/>
              <a:buChar char="▪"/>
              <a:tabLst>
                <a:tab pos="241935" algn="l"/>
                <a:tab pos="243204" algn="l"/>
              </a:tabLst>
            </a:pPr>
            <a:r>
              <a:rPr sz="1200" spc="20" dirty="0">
                <a:latin typeface="Arial Unicode MS"/>
                <a:cs typeface="Arial Unicode MS"/>
              </a:rPr>
              <a:t>对罐区加样，检测进</a:t>
            </a:r>
            <a:r>
              <a:rPr sz="1200" spc="30" dirty="0">
                <a:latin typeface="Arial Unicode MS"/>
                <a:cs typeface="Arial Unicode MS"/>
              </a:rPr>
              <a:t>出</a:t>
            </a:r>
            <a:r>
              <a:rPr sz="1200" spc="20" dirty="0">
                <a:latin typeface="Arial Unicode MS"/>
                <a:cs typeface="Arial Unicode MS"/>
              </a:rPr>
              <a:t>口物料性质</a:t>
            </a:r>
            <a:endParaRPr sz="1200">
              <a:latin typeface="Arial Unicode MS"/>
              <a:cs typeface="Arial Unicode MS"/>
            </a:endParaRPr>
          </a:p>
          <a:p>
            <a:pPr marL="242570" indent="-197485">
              <a:lnSpc>
                <a:spcPct val="100000"/>
              </a:lnSpc>
              <a:spcBef>
                <a:spcPts val="35"/>
              </a:spcBef>
              <a:buClr>
                <a:srgbClr val="041C2C"/>
              </a:buClr>
              <a:buFont typeface="Arial"/>
              <a:buChar char="▪"/>
              <a:tabLst>
                <a:tab pos="241935" algn="l"/>
                <a:tab pos="243204" algn="l"/>
              </a:tabLst>
            </a:pPr>
            <a:r>
              <a:rPr sz="1200" spc="20" dirty="0">
                <a:latin typeface="Arial Unicode MS"/>
                <a:cs typeface="Arial Unicode MS"/>
              </a:rPr>
              <a:t>连续一周，每班一次</a:t>
            </a:r>
            <a:endParaRPr sz="1200">
              <a:latin typeface="Arial Unicode MS"/>
              <a:cs typeface="Arial Unicode MS"/>
            </a:endParaRPr>
          </a:p>
          <a:p>
            <a:pPr marL="242570" indent="-197485">
              <a:lnSpc>
                <a:spcPct val="100000"/>
              </a:lnSpc>
              <a:spcBef>
                <a:spcPts val="25"/>
              </a:spcBef>
              <a:buClr>
                <a:srgbClr val="041C2C"/>
              </a:buClr>
              <a:buFont typeface="Arial"/>
              <a:buChar char="▪"/>
              <a:tabLst>
                <a:tab pos="241935" algn="l"/>
                <a:tab pos="243204" algn="l"/>
              </a:tabLst>
            </a:pPr>
            <a:r>
              <a:rPr sz="1200" spc="20" dirty="0">
                <a:latin typeface="Arial Unicode MS"/>
                <a:cs typeface="Arial Unicode MS"/>
              </a:rPr>
              <a:t>用实际检测结果标定</a:t>
            </a:r>
            <a:r>
              <a:rPr sz="1200" spc="30" dirty="0">
                <a:latin typeface="Arial Unicode MS"/>
                <a:cs typeface="Arial Unicode MS"/>
              </a:rPr>
              <a:t>模</a:t>
            </a:r>
            <a:r>
              <a:rPr sz="1200" spc="20" dirty="0">
                <a:latin typeface="Arial Unicode MS"/>
                <a:cs typeface="Arial Unicode MS"/>
              </a:rPr>
              <a:t>型，并进行修正与优化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12841" y="4592573"/>
            <a:ext cx="6385560" cy="1681480"/>
          </a:xfrm>
          <a:custGeom>
            <a:avLst/>
            <a:gdLst/>
            <a:ahLst/>
            <a:cxnLst/>
            <a:rect l="l" t="t" r="r" b="b"/>
            <a:pathLst>
              <a:path w="6385559" h="1681479">
                <a:moveTo>
                  <a:pt x="0" y="1680971"/>
                </a:moveTo>
                <a:lnTo>
                  <a:pt x="6385560" y="1680971"/>
                </a:lnTo>
                <a:lnTo>
                  <a:pt x="6385560" y="0"/>
                </a:lnTo>
                <a:lnTo>
                  <a:pt x="0" y="0"/>
                </a:lnTo>
                <a:lnTo>
                  <a:pt x="0" y="1680971"/>
                </a:lnTo>
                <a:close/>
              </a:path>
            </a:pathLst>
          </a:custGeom>
          <a:ln w="19811">
            <a:solidFill>
              <a:srgbClr val="1F4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22747" y="4471415"/>
            <a:ext cx="6365875" cy="355600"/>
          </a:xfrm>
          <a:prstGeom prst="rect">
            <a:avLst/>
          </a:prstGeom>
          <a:solidFill>
            <a:srgbClr val="1F40E6"/>
          </a:solidFill>
        </p:spPr>
        <p:txBody>
          <a:bodyPr vert="horz" wrap="square" lIns="0" tIns="8509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670"/>
              </a:spcBef>
            </a:pPr>
            <a:r>
              <a:rPr sz="1200" b="1" spc="30" dirty="0">
                <a:solidFill>
                  <a:srgbClr val="FFFFFF"/>
                </a:solidFill>
                <a:latin typeface="Kaiti SC"/>
                <a:cs typeface="Kaiti SC"/>
              </a:rPr>
              <a:t>所需数</a:t>
            </a:r>
            <a:r>
              <a:rPr sz="1200" b="1" spc="320" dirty="0">
                <a:solidFill>
                  <a:srgbClr val="FFFFFF"/>
                </a:solidFill>
                <a:latin typeface="Kaiti SC"/>
                <a:cs typeface="Kaiti SC"/>
              </a:rPr>
              <a:t>据</a:t>
            </a: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 Unicode MS"/>
                <a:cs typeface="Arial Unicode MS"/>
              </a:rPr>
              <a:t>系统中存有三年以上历史数据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22747" y="4856655"/>
            <a:ext cx="6365875" cy="13404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427355" indent="-196850">
              <a:lnSpc>
                <a:spcPct val="100000"/>
              </a:lnSpc>
              <a:spcBef>
                <a:spcPts val="725"/>
              </a:spcBef>
              <a:buClr>
                <a:srgbClr val="041C2C"/>
              </a:buClr>
              <a:buFont typeface="Arial"/>
              <a:buChar char="▪"/>
              <a:tabLst>
                <a:tab pos="426720" algn="l"/>
                <a:tab pos="427355" algn="l"/>
              </a:tabLst>
            </a:pPr>
            <a:r>
              <a:rPr sz="1200" b="1" spc="20" dirty="0">
                <a:latin typeface="Kaiti SC"/>
                <a:cs typeface="Kaiti SC"/>
              </a:rPr>
              <a:t>进料数据：</a:t>
            </a:r>
            <a:endParaRPr sz="1200">
              <a:latin typeface="Kaiti SC"/>
              <a:cs typeface="Kaiti SC"/>
            </a:endParaRPr>
          </a:p>
          <a:p>
            <a:pPr marL="695325" lvl="1" indent="-267335">
              <a:lnSpc>
                <a:spcPct val="100000"/>
              </a:lnSpc>
              <a:spcBef>
                <a:spcPts val="635"/>
              </a:spcBef>
              <a:buClr>
                <a:srgbClr val="041C2C"/>
              </a:buClr>
              <a:buFont typeface="Arial"/>
              <a:buChar char="–"/>
              <a:tabLst>
                <a:tab pos="695325" algn="l"/>
                <a:tab pos="695960" algn="l"/>
              </a:tabLst>
            </a:pPr>
            <a:r>
              <a:rPr sz="1200" spc="20" dirty="0">
                <a:latin typeface="Arial Unicode MS"/>
                <a:cs typeface="Arial Unicode MS"/>
              </a:rPr>
              <a:t>性</a:t>
            </a:r>
            <a:r>
              <a:rPr sz="1200" spc="25" dirty="0">
                <a:latin typeface="Arial Unicode MS"/>
                <a:cs typeface="Arial Unicode MS"/>
              </a:rPr>
              <a:t>质</a:t>
            </a:r>
            <a:r>
              <a:rPr sz="1200" spc="-20" dirty="0">
                <a:latin typeface="Arial Unicode MS"/>
                <a:cs typeface="Arial Unicode MS"/>
              </a:rPr>
              <a:t> </a:t>
            </a:r>
            <a:r>
              <a:rPr sz="1200" spc="10" dirty="0">
                <a:latin typeface="Arial"/>
                <a:cs typeface="Arial"/>
              </a:rPr>
              <a:t>–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20" dirty="0">
                <a:latin typeface="Arial Unicode MS"/>
                <a:cs typeface="Arial Unicode MS"/>
              </a:rPr>
              <a:t>通过常减压装置</a:t>
            </a:r>
            <a:r>
              <a:rPr sz="1200" spc="10" dirty="0">
                <a:latin typeface="Arial"/>
                <a:cs typeface="Arial"/>
              </a:rPr>
              <a:t>petrosim</a:t>
            </a:r>
            <a:r>
              <a:rPr sz="1200" spc="20" dirty="0">
                <a:latin typeface="Arial Unicode MS"/>
                <a:cs typeface="Arial Unicode MS"/>
              </a:rPr>
              <a:t>模型得到</a:t>
            </a:r>
            <a:endParaRPr sz="1200">
              <a:latin typeface="Arial Unicode MS"/>
              <a:cs typeface="Arial Unicode MS"/>
            </a:endParaRPr>
          </a:p>
          <a:p>
            <a:pPr marL="737870" lvl="1" indent="-309880">
              <a:lnSpc>
                <a:spcPct val="100000"/>
              </a:lnSpc>
              <a:spcBef>
                <a:spcPts val="630"/>
              </a:spcBef>
              <a:buClr>
                <a:srgbClr val="041C2C"/>
              </a:buClr>
              <a:buFont typeface="Arial"/>
              <a:buChar char="–"/>
              <a:tabLst>
                <a:tab pos="737870" algn="l"/>
                <a:tab pos="738505" algn="l"/>
              </a:tabLst>
            </a:pPr>
            <a:r>
              <a:rPr sz="1200" spc="20" dirty="0">
                <a:latin typeface="Arial Unicode MS"/>
                <a:cs typeface="Arial Unicode MS"/>
              </a:rPr>
              <a:t>流量</a:t>
            </a:r>
            <a:r>
              <a:rPr sz="1200" spc="-25" dirty="0">
                <a:latin typeface="Arial Unicode MS"/>
                <a:cs typeface="Arial Unicode MS"/>
              </a:rPr>
              <a:t> </a:t>
            </a:r>
            <a:r>
              <a:rPr sz="1200" spc="10" dirty="0">
                <a:latin typeface="Arial"/>
                <a:cs typeface="Arial"/>
              </a:rPr>
              <a:t>–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20" dirty="0">
                <a:latin typeface="Arial Unicode MS"/>
                <a:cs typeface="Arial Unicode MS"/>
              </a:rPr>
              <a:t>通过调度系统数据导出</a:t>
            </a:r>
            <a:endParaRPr sz="1200">
              <a:latin typeface="Arial Unicode MS"/>
              <a:cs typeface="Arial Unicode MS"/>
            </a:endParaRPr>
          </a:p>
          <a:p>
            <a:pPr marL="427355" indent="-196850">
              <a:lnSpc>
                <a:spcPct val="100000"/>
              </a:lnSpc>
              <a:spcBef>
                <a:spcPts val="635"/>
              </a:spcBef>
              <a:buClr>
                <a:srgbClr val="041C2C"/>
              </a:buClr>
              <a:buFont typeface="Arial"/>
              <a:buChar char="▪"/>
              <a:tabLst>
                <a:tab pos="426720" algn="l"/>
                <a:tab pos="427355" algn="l"/>
              </a:tabLst>
            </a:pPr>
            <a:r>
              <a:rPr sz="1200" b="1" spc="30" dirty="0">
                <a:latin typeface="Kaiti SC"/>
                <a:cs typeface="Kaiti SC"/>
              </a:rPr>
              <a:t>罐内液</a:t>
            </a:r>
            <a:r>
              <a:rPr sz="1200" b="1" spc="20" dirty="0">
                <a:latin typeface="Kaiti SC"/>
                <a:cs typeface="Kaiti SC"/>
              </a:rPr>
              <a:t>位数据</a:t>
            </a:r>
            <a:r>
              <a:rPr sz="1200" b="1" spc="15" dirty="0">
                <a:latin typeface="Kaiti SC"/>
                <a:cs typeface="Kaiti SC"/>
              </a:rPr>
              <a:t> </a:t>
            </a:r>
            <a:r>
              <a:rPr sz="1200" spc="10" dirty="0">
                <a:latin typeface="Arial"/>
                <a:cs typeface="Arial"/>
              </a:rPr>
              <a:t>–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20" dirty="0">
                <a:latin typeface="Arial Unicode MS"/>
                <a:cs typeface="Arial Unicode MS"/>
              </a:rPr>
              <a:t>通过调度系统数据导出</a:t>
            </a:r>
            <a:endParaRPr sz="1200">
              <a:latin typeface="Arial Unicode MS"/>
              <a:cs typeface="Arial Unicode MS"/>
            </a:endParaRPr>
          </a:p>
          <a:p>
            <a:pPr marL="427355" indent="-196850">
              <a:lnSpc>
                <a:spcPct val="100000"/>
              </a:lnSpc>
              <a:spcBef>
                <a:spcPts val="625"/>
              </a:spcBef>
              <a:buClr>
                <a:srgbClr val="041C2C"/>
              </a:buClr>
              <a:buFont typeface="Arial"/>
              <a:buChar char="▪"/>
              <a:tabLst>
                <a:tab pos="426720" algn="l"/>
                <a:tab pos="427355" algn="l"/>
              </a:tabLst>
            </a:pPr>
            <a:r>
              <a:rPr sz="1200" b="1" spc="20" dirty="0">
                <a:latin typeface="Kaiti SC"/>
                <a:cs typeface="Kaiti SC"/>
              </a:rPr>
              <a:t>罐区路线图</a:t>
            </a:r>
            <a:r>
              <a:rPr sz="1200" b="1" spc="30" dirty="0">
                <a:latin typeface="Kaiti SC"/>
                <a:cs typeface="Kaiti SC"/>
              </a:rPr>
              <a:t>（</a:t>
            </a:r>
            <a:r>
              <a:rPr sz="1200" b="1" spc="20" dirty="0">
                <a:latin typeface="Kaiti SC"/>
                <a:cs typeface="Kaiti SC"/>
              </a:rPr>
              <a:t>静态）</a:t>
            </a:r>
            <a:endParaRPr sz="1200">
              <a:latin typeface="Kaiti SC"/>
              <a:cs typeface="Kaiti S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12079" y="1245869"/>
            <a:ext cx="6376670" cy="384810"/>
          </a:xfrm>
          <a:prstGeom prst="rect">
            <a:avLst/>
          </a:prstGeom>
          <a:solidFill>
            <a:srgbClr val="1F40E6"/>
          </a:solidFill>
        </p:spPr>
        <p:txBody>
          <a:bodyPr vert="horz" wrap="square" lIns="0" tIns="9969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785"/>
              </a:spcBef>
            </a:pPr>
            <a:r>
              <a:rPr sz="1200" b="1" spc="30" dirty="0">
                <a:solidFill>
                  <a:srgbClr val="FFFFFF"/>
                </a:solidFill>
                <a:latin typeface="Kaiti SC"/>
                <a:cs typeface="Kaiti SC"/>
              </a:rPr>
              <a:t>实现方</a:t>
            </a:r>
            <a:r>
              <a:rPr sz="1200" b="1" spc="20" dirty="0">
                <a:solidFill>
                  <a:srgbClr val="FFFFFF"/>
                </a:solidFill>
                <a:latin typeface="Kaiti SC"/>
                <a:cs typeface="Kaiti SC"/>
              </a:rPr>
              <a:t>式</a:t>
            </a:r>
            <a:r>
              <a:rPr sz="1200" b="1" spc="-20" dirty="0">
                <a:solidFill>
                  <a:srgbClr val="FFFFFF"/>
                </a:solidFill>
                <a:latin typeface="Kaiti SC"/>
                <a:cs typeface="Kaiti SC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 Unicode MS"/>
                <a:cs typeface="Arial Unicode MS"/>
              </a:rPr>
              <a:t>利用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1200" spc="20" dirty="0">
                <a:solidFill>
                  <a:srgbClr val="FFFFFF"/>
                </a:solidFill>
                <a:latin typeface="Arial Unicode MS"/>
                <a:cs typeface="Arial Unicode MS"/>
              </a:rPr>
              <a:t>冷料罐仿真</a:t>
            </a:r>
            <a:endParaRPr sz="1200">
              <a:latin typeface="Arial Unicode MS"/>
              <a:cs typeface="Arial Unicode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13994" y="2048255"/>
            <a:ext cx="10654030" cy="2993390"/>
            <a:chOff x="713994" y="2048255"/>
            <a:chExt cx="10654030" cy="299339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7363" y="2048255"/>
              <a:ext cx="2740152" cy="204063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682989" y="2116073"/>
              <a:ext cx="2653665" cy="1948180"/>
            </a:xfrm>
            <a:custGeom>
              <a:avLst/>
              <a:gdLst/>
              <a:ahLst/>
              <a:cxnLst/>
              <a:rect l="l" t="t" r="r" b="b"/>
              <a:pathLst>
                <a:path w="2653665" h="1948179">
                  <a:moveTo>
                    <a:pt x="0" y="694943"/>
                  </a:moveTo>
                  <a:lnTo>
                    <a:pt x="2647188" y="694943"/>
                  </a:lnTo>
                  <a:lnTo>
                    <a:pt x="2647188" y="0"/>
                  </a:lnTo>
                  <a:lnTo>
                    <a:pt x="0" y="0"/>
                  </a:lnTo>
                  <a:lnTo>
                    <a:pt x="0" y="694943"/>
                  </a:lnTo>
                  <a:close/>
                </a:path>
                <a:path w="2653665" h="1948179">
                  <a:moveTo>
                    <a:pt x="3048" y="1299972"/>
                  </a:moveTo>
                  <a:lnTo>
                    <a:pt x="2650236" y="1299972"/>
                  </a:lnTo>
                  <a:lnTo>
                    <a:pt x="2650236" y="726948"/>
                  </a:lnTo>
                  <a:lnTo>
                    <a:pt x="3048" y="726948"/>
                  </a:lnTo>
                  <a:lnTo>
                    <a:pt x="3048" y="1299972"/>
                  </a:lnTo>
                  <a:close/>
                </a:path>
                <a:path w="2653665" h="1948179">
                  <a:moveTo>
                    <a:pt x="6095" y="1947671"/>
                  </a:moveTo>
                  <a:lnTo>
                    <a:pt x="2653283" y="1947671"/>
                  </a:lnTo>
                  <a:lnTo>
                    <a:pt x="2653283" y="1374648"/>
                  </a:lnTo>
                  <a:lnTo>
                    <a:pt x="6095" y="1374648"/>
                  </a:lnTo>
                  <a:lnTo>
                    <a:pt x="6095" y="1947671"/>
                  </a:lnTo>
                  <a:close/>
                </a:path>
              </a:pathLst>
            </a:custGeom>
            <a:ln w="19812">
              <a:solidFill>
                <a:srgbClr val="1F4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42682" y="2429255"/>
              <a:ext cx="856615" cy="1411605"/>
            </a:xfrm>
            <a:custGeom>
              <a:avLst/>
              <a:gdLst/>
              <a:ahLst/>
              <a:cxnLst/>
              <a:rect l="l" t="t" r="r" b="b"/>
              <a:pathLst>
                <a:path w="856615" h="1411604">
                  <a:moveTo>
                    <a:pt x="856107" y="1367790"/>
                  </a:moveTo>
                  <a:lnTo>
                    <a:pt x="827151" y="1353312"/>
                  </a:lnTo>
                  <a:lnTo>
                    <a:pt x="769239" y="1324356"/>
                  </a:lnTo>
                  <a:lnTo>
                    <a:pt x="769239" y="1353312"/>
                  </a:lnTo>
                  <a:lnTo>
                    <a:pt x="0" y="1353312"/>
                  </a:lnTo>
                  <a:lnTo>
                    <a:pt x="0" y="1382268"/>
                  </a:lnTo>
                  <a:lnTo>
                    <a:pt x="769239" y="1382268"/>
                  </a:lnTo>
                  <a:lnTo>
                    <a:pt x="769239" y="1411224"/>
                  </a:lnTo>
                  <a:lnTo>
                    <a:pt x="827151" y="1382268"/>
                  </a:lnTo>
                  <a:lnTo>
                    <a:pt x="856107" y="1367790"/>
                  </a:lnTo>
                  <a:close/>
                </a:path>
                <a:path w="856615" h="1411604">
                  <a:moveTo>
                    <a:pt x="856107" y="749046"/>
                  </a:moveTo>
                  <a:lnTo>
                    <a:pt x="827151" y="734568"/>
                  </a:lnTo>
                  <a:lnTo>
                    <a:pt x="769239" y="705612"/>
                  </a:lnTo>
                  <a:lnTo>
                    <a:pt x="769239" y="734568"/>
                  </a:lnTo>
                  <a:lnTo>
                    <a:pt x="0" y="734568"/>
                  </a:lnTo>
                  <a:lnTo>
                    <a:pt x="0" y="763524"/>
                  </a:lnTo>
                  <a:lnTo>
                    <a:pt x="769239" y="763524"/>
                  </a:lnTo>
                  <a:lnTo>
                    <a:pt x="769239" y="792480"/>
                  </a:lnTo>
                  <a:lnTo>
                    <a:pt x="827151" y="763524"/>
                  </a:lnTo>
                  <a:lnTo>
                    <a:pt x="856107" y="749046"/>
                  </a:lnTo>
                  <a:close/>
                </a:path>
                <a:path w="856615" h="1411604">
                  <a:moveTo>
                    <a:pt x="856107" y="43434"/>
                  </a:moveTo>
                  <a:lnTo>
                    <a:pt x="827151" y="28956"/>
                  </a:lnTo>
                  <a:lnTo>
                    <a:pt x="769239" y="0"/>
                  </a:lnTo>
                  <a:lnTo>
                    <a:pt x="769239" y="28956"/>
                  </a:lnTo>
                  <a:lnTo>
                    <a:pt x="0" y="28956"/>
                  </a:lnTo>
                  <a:lnTo>
                    <a:pt x="0" y="57912"/>
                  </a:lnTo>
                  <a:lnTo>
                    <a:pt x="769239" y="57912"/>
                  </a:lnTo>
                  <a:lnTo>
                    <a:pt x="769239" y="86868"/>
                  </a:lnTo>
                  <a:lnTo>
                    <a:pt x="827151" y="57912"/>
                  </a:lnTo>
                  <a:lnTo>
                    <a:pt x="856107" y="43434"/>
                  </a:lnTo>
                  <a:close/>
                </a:path>
              </a:pathLst>
            </a:custGeom>
            <a:solidFill>
              <a:srgbClr val="1F4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488" y="4162044"/>
              <a:ext cx="3268203" cy="7620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3994" y="5031485"/>
              <a:ext cx="3556635" cy="0"/>
            </a:xfrm>
            <a:custGeom>
              <a:avLst/>
              <a:gdLst/>
              <a:ahLst/>
              <a:cxnLst/>
              <a:rect l="l" t="t" r="r" b="b"/>
              <a:pathLst>
                <a:path w="3556635">
                  <a:moveTo>
                    <a:pt x="0" y="0"/>
                  </a:moveTo>
                  <a:lnTo>
                    <a:pt x="3556380" y="0"/>
                  </a:lnTo>
                </a:path>
              </a:pathLst>
            </a:custGeom>
            <a:ln w="19812">
              <a:solidFill>
                <a:srgbClr val="C9E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75552" y="2330577"/>
            <a:ext cx="11245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35" dirty="0">
                <a:solidFill>
                  <a:srgbClr val="1F40E6"/>
                </a:solidFill>
                <a:latin typeface="Kaiti SC"/>
                <a:cs typeface="Kaiti SC"/>
              </a:rPr>
              <a:t>整理输入数据</a:t>
            </a:r>
            <a:endParaRPr sz="1400">
              <a:latin typeface="Kaiti SC"/>
              <a:cs typeface="Kaiti S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10680" y="3024632"/>
            <a:ext cx="14839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35" dirty="0">
                <a:solidFill>
                  <a:srgbClr val="1F40E6"/>
                </a:solidFill>
                <a:latin typeface="Kaiti SC"/>
                <a:cs typeface="Kaiti SC"/>
              </a:rPr>
              <a:t>计算冷料罐内</a:t>
            </a:r>
            <a:r>
              <a:rPr sz="1400" b="1" spc="25" dirty="0">
                <a:solidFill>
                  <a:srgbClr val="1F40E6"/>
                </a:solidFill>
                <a:latin typeface="Kaiti SC"/>
                <a:cs typeface="Kaiti SC"/>
              </a:rPr>
              <a:t>性质</a:t>
            </a:r>
            <a:endParaRPr sz="1400">
              <a:latin typeface="Kaiti SC"/>
              <a:cs typeface="Kaiti S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28182" y="3671442"/>
            <a:ext cx="16656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35" dirty="0">
                <a:solidFill>
                  <a:srgbClr val="1F40E6"/>
                </a:solidFill>
                <a:latin typeface="Kaiti SC"/>
                <a:cs typeface="Kaiti SC"/>
              </a:rPr>
              <a:t>计算冷料罐流</a:t>
            </a:r>
            <a:r>
              <a:rPr sz="1400" b="1" spc="25" dirty="0">
                <a:solidFill>
                  <a:srgbClr val="1F40E6"/>
                </a:solidFill>
                <a:latin typeface="Kaiti SC"/>
                <a:cs typeface="Kaiti SC"/>
              </a:rPr>
              <a:t>出性质</a:t>
            </a:r>
            <a:endParaRPr sz="1400">
              <a:latin typeface="Kaiti SC"/>
              <a:cs typeface="Kaiti SC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42036" y="122631"/>
            <a:ext cx="1105725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Kaiti SC"/>
                <a:cs typeface="Kaiti SC"/>
              </a:rPr>
              <a:t>混配模型：根据罐液位以及罐</a:t>
            </a:r>
            <a:r>
              <a:rPr spc="10" dirty="0">
                <a:latin typeface="Kaiti SC"/>
                <a:cs typeface="Kaiti SC"/>
              </a:rPr>
              <a:t>的</a:t>
            </a:r>
            <a:r>
              <a:rPr dirty="0">
                <a:latin typeface="Kaiti SC"/>
                <a:cs typeface="Kaiti SC"/>
              </a:rPr>
              <a:t>进出</a:t>
            </a:r>
            <a:r>
              <a:rPr spc="10" dirty="0">
                <a:latin typeface="Kaiti SC"/>
                <a:cs typeface="Kaiti SC"/>
              </a:rPr>
              <a:t>料</a:t>
            </a:r>
            <a:r>
              <a:rPr dirty="0">
                <a:latin typeface="Kaiti SC"/>
                <a:cs typeface="Kaiti SC"/>
              </a:rPr>
              <a:t>流</a:t>
            </a:r>
            <a:r>
              <a:rPr spc="10" dirty="0">
                <a:latin typeface="Kaiti SC"/>
                <a:cs typeface="Kaiti SC"/>
              </a:rPr>
              <a:t>量</a:t>
            </a:r>
            <a:r>
              <a:rPr dirty="0">
                <a:latin typeface="Kaiti SC"/>
                <a:cs typeface="Kaiti SC"/>
              </a:rPr>
              <a:t>，利</a:t>
            </a:r>
            <a:r>
              <a:rPr spc="25" dirty="0">
                <a:latin typeface="Kaiti SC"/>
                <a:cs typeface="Kaiti SC"/>
              </a:rPr>
              <a:t>用</a:t>
            </a:r>
            <a:r>
              <a:rPr spc="-5" dirty="0"/>
              <a:t>python</a:t>
            </a:r>
            <a:r>
              <a:rPr dirty="0">
                <a:latin typeface="Kaiti SC"/>
                <a:cs typeface="Kaiti SC"/>
              </a:rPr>
              <a:t>直</a:t>
            </a:r>
            <a:r>
              <a:rPr spc="15" dirty="0">
                <a:latin typeface="Kaiti SC"/>
                <a:cs typeface="Kaiti SC"/>
              </a:rPr>
              <a:t>接</a:t>
            </a:r>
            <a:r>
              <a:rPr dirty="0">
                <a:latin typeface="Kaiti SC"/>
                <a:cs typeface="Kaiti SC"/>
              </a:rPr>
              <a:t>调用</a:t>
            </a:r>
            <a:r>
              <a:rPr spc="15" dirty="0">
                <a:latin typeface="Kaiti SC"/>
                <a:cs typeface="Kaiti SC"/>
              </a:rPr>
              <a:t>数</a:t>
            </a:r>
            <a:r>
              <a:rPr dirty="0">
                <a:latin typeface="Kaiti SC"/>
                <a:cs typeface="Kaiti SC"/>
              </a:rPr>
              <a:t>据库</a:t>
            </a:r>
            <a:r>
              <a:rPr spc="15" dirty="0">
                <a:latin typeface="Kaiti SC"/>
                <a:cs typeface="Kaiti SC"/>
              </a:rPr>
              <a:t>数</a:t>
            </a:r>
            <a:r>
              <a:rPr spc="-5" dirty="0">
                <a:latin typeface="Kaiti SC"/>
                <a:cs typeface="Kaiti SC"/>
              </a:rPr>
              <a:t>据 </a:t>
            </a:r>
            <a:r>
              <a:rPr spc="5" dirty="0">
                <a:latin typeface="Kaiti SC"/>
                <a:cs typeface="Kaiti SC"/>
              </a:rPr>
              <a:t>计算罐</a:t>
            </a:r>
            <a:r>
              <a:rPr spc="15" dirty="0">
                <a:latin typeface="Kaiti SC"/>
                <a:cs typeface="Kaiti SC"/>
              </a:rPr>
              <a:t>料</a:t>
            </a:r>
            <a:r>
              <a:rPr spc="5" dirty="0">
                <a:latin typeface="Kaiti SC"/>
                <a:cs typeface="Kaiti SC"/>
              </a:rPr>
              <a:t>性</a:t>
            </a:r>
            <a:r>
              <a:rPr spc="-5" dirty="0">
                <a:latin typeface="Kaiti SC"/>
                <a:cs typeface="Kaiti SC"/>
              </a:rPr>
              <a:t>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9926" y="1642110"/>
            <a:ext cx="3827145" cy="4685030"/>
          </a:xfrm>
          <a:custGeom>
            <a:avLst/>
            <a:gdLst/>
            <a:ahLst/>
            <a:cxnLst/>
            <a:rect l="l" t="t" r="r" b="b"/>
            <a:pathLst>
              <a:path w="3827145" h="4685030">
                <a:moveTo>
                  <a:pt x="0" y="4684776"/>
                </a:moveTo>
                <a:lnTo>
                  <a:pt x="3826764" y="4684776"/>
                </a:lnTo>
                <a:lnTo>
                  <a:pt x="3826764" y="0"/>
                </a:lnTo>
                <a:lnTo>
                  <a:pt x="0" y="0"/>
                </a:lnTo>
                <a:lnTo>
                  <a:pt x="0" y="4684776"/>
                </a:lnTo>
                <a:close/>
              </a:path>
            </a:pathLst>
          </a:custGeom>
          <a:ln w="19811">
            <a:solidFill>
              <a:srgbClr val="041C2C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66633" y="2143759"/>
            <a:ext cx="3649345" cy="110617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96215" marR="5080" indent="-196850">
              <a:lnSpc>
                <a:spcPts val="1639"/>
              </a:lnSpc>
              <a:spcBef>
                <a:spcPts val="215"/>
              </a:spcBef>
              <a:buClr>
                <a:srgbClr val="041C2C"/>
              </a:buClr>
              <a:buSzPct val="125000"/>
              <a:buFont typeface="Arial"/>
              <a:buChar char="▪"/>
              <a:tabLst>
                <a:tab pos="196850" algn="l"/>
              </a:tabLst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在准确预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测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收率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基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础上，通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过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改变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模</a:t>
            </a:r>
            <a:r>
              <a:rPr sz="1400" spc="20" dirty="0">
                <a:latin typeface="Kai" pitchFamily="2" charset="-122"/>
                <a:ea typeface="Kai" pitchFamily="2" charset="-122"/>
                <a:cs typeface="Arial Unicode MS"/>
              </a:rPr>
              <a:t>型参数 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组合的取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值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，寻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找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产品收率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最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优解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41C2C"/>
              </a:buClr>
              <a:buFont typeface="Arial"/>
              <a:buChar char="▪"/>
            </a:pPr>
            <a:endParaRPr sz="1350">
              <a:latin typeface="Kai" pitchFamily="2" charset="-122"/>
              <a:ea typeface="Kai" pitchFamily="2" charset="-122"/>
              <a:cs typeface="Arial Unicode MS"/>
            </a:endParaRPr>
          </a:p>
          <a:p>
            <a:pPr marL="196215" marR="5080" indent="-196850">
              <a:lnSpc>
                <a:spcPts val="1639"/>
              </a:lnSpc>
              <a:buClr>
                <a:srgbClr val="041C2C"/>
              </a:buClr>
              <a:buSzPct val="125000"/>
              <a:buFont typeface="Arial"/>
              <a:buChar char="▪"/>
              <a:tabLst>
                <a:tab pos="196850" algn="l"/>
              </a:tabLst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根据工程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师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指导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，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限制可调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参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数的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上</a:t>
            </a:r>
            <a:r>
              <a:rPr sz="1400" spc="20" dirty="0">
                <a:latin typeface="Kai" pitchFamily="2" charset="-122"/>
                <a:ea typeface="Kai" pitchFamily="2" charset="-122"/>
                <a:cs typeface="Arial Unicode MS"/>
              </a:rPr>
              <a:t>下限， 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使得模型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调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节具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有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实际操作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意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义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61513" y="4123753"/>
            <a:ext cx="1454150" cy="2123440"/>
            <a:chOff x="9061513" y="4123753"/>
            <a:chExt cx="1454150" cy="2123440"/>
          </a:xfrm>
        </p:grpSpPr>
        <p:sp>
          <p:nvSpPr>
            <p:cNvPr id="5" name="object 5"/>
            <p:cNvSpPr/>
            <p:nvPr/>
          </p:nvSpPr>
          <p:spPr>
            <a:xfrm>
              <a:off x="9066276" y="4791455"/>
              <a:ext cx="889000" cy="413384"/>
            </a:xfrm>
            <a:custGeom>
              <a:avLst/>
              <a:gdLst/>
              <a:ahLst/>
              <a:cxnLst/>
              <a:rect l="l" t="t" r="r" b="b"/>
              <a:pathLst>
                <a:path w="889000" h="413385">
                  <a:moveTo>
                    <a:pt x="888492" y="0"/>
                  </a:moveTo>
                  <a:lnTo>
                    <a:pt x="0" y="0"/>
                  </a:lnTo>
                  <a:lnTo>
                    <a:pt x="0" y="413004"/>
                  </a:lnTo>
                  <a:lnTo>
                    <a:pt x="888492" y="413004"/>
                  </a:lnTo>
                  <a:lnTo>
                    <a:pt x="888492" y="0"/>
                  </a:lnTo>
                  <a:close/>
                </a:path>
              </a:pathLst>
            </a:custGeom>
            <a:solidFill>
              <a:srgbClr val="1F40E6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066276" y="5369051"/>
              <a:ext cx="1420495" cy="414655"/>
            </a:xfrm>
            <a:custGeom>
              <a:avLst/>
              <a:gdLst/>
              <a:ahLst/>
              <a:cxnLst/>
              <a:rect l="l" t="t" r="r" b="b"/>
              <a:pathLst>
                <a:path w="1420495" h="414654">
                  <a:moveTo>
                    <a:pt x="1420368" y="0"/>
                  </a:moveTo>
                  <a:lnTo>
                    <a:pt x="0" y="0"/>
                  </a:lnTo>
                  <a:lnTo>
                    <a:pt x="0" y="414528"/>
                  </a:lnTo>
                  <a:lnTo>
                    <a:pt x="1420368" y="414528"/>
                  </a:lnTo>
                  <a:lnTo>
                    <a:pt x="1420368" y="0"/>
                  </a:lnTo>
                  <a:close/>
                </a:path>
              </a:pathLst>
            </a:custGeom>
            <a:solidFill>
              <a:srgbClr val="01AD39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066276" y="4212335"/>
              <a:ext cx="889000" cy="413384"/>
            </a:xfrm>
            <a:custGeom>
              <a:avLst/>
              <a:gdLst/>
              <a:ahLst/>
              <a:cxnLst/>
              <a:rect l="l" t="t" r="r" b="b"/>
              <a:pathLst>
                <a:path w="889000" h="413385">
                  <a:moveTo>
                    <a:pt x="888492" y="0"/>
                  </a:moveTo>
                  <a:lnTo>
                    <a:pt x="0" y="0"/>
                  </a:lnTo>
                  <a:lnTo>
                    <a:pt x="0" y="413004"/>
                  </a:lnTo>
                  <a:lnTo>
                    <a:pt x="888492" y="413004"/>
                  </a:lnTo>
                  <a:lnTo>
                    <a:pt x="888492" y="0"/>
                  </a:lnTo>
                  <a:close/>
                </a:path>
              </a:pathLst>
            </a:custGeom>
            <a:solidFill>
              <a:srgbClr val="CD1F2C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066276" y="4128515"/>
              <a:ext cx="0" cy="1737360"/>
            </a:xfrm>
            <a:custGeom>
              <a:avLst/>
              <a:gdLst/>
              <a:ahLst/>
              <a:cxnLst/>
              <a:rect l="l" t="t" r="r" b="b"/>
              <a:pathLst>
                <a:path h="1737360">
                  <a:moveTo>
                    <a:pt x="0" y="0"/>
                  </a:moveTo>
                  <a:lnTo>
                    <a:pt x="0" y="17373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410700" y="4152899"/>
              <a:ext cx="200025" cy="1689100"/>
            </a:xfrm>
            <a:custGeom>
              <a:avLst/>
              <a:gdLst/>
              <a:ahLst/>
              <a:cxnLst/>
              <a:rect l="l" t="t" r="r" b="b"/>
              <a:pathLst>
                <a:path w="200025" h="1689100">
                  <a:moveTo>
                    <a:pt x="199644" y="1156716"/>
                  </a:moveTo>
                  <a:lnTo>
                    <a:pt x="142621" y="1156716"/>
                  </a:lnTo>
                  <a:lnTo>
                    <a:pt x="0" y="1688592"/>
                  </a:lnTo>
                  <a:lnTo>
                    <a:pt x="57023" y="1688592"/>
                  </a:lnTo>
                  <a:lnTo>
                    <a:pt x="199644" y="1156716"/>
                  </a:lnTo>
                  <a:close/>
                </a:path>
                <a:path w="200025" h="1689100">
                  <a:moveTo>
                    <a:pt x="199644" y="579120"/>
                  </a:moveTo>
                  <a:lnTo>
                    <a:pt x="142621" y="579120"/>
                  </a:lnTo>
                  <a:lnTo>
                    <a:pt x="0" y="1109472"/>
                  </a:lnTo>
                  <a:lnTo>
                    <a:pt x="57023" y="1109472"/>
                  </a:lnTo>
                  <a:lnTo>
                    <a:pt x="199644" y="579120"/>
                  </a:lnTo>
                  <a:close/>
                </a:path>
                <a:path w="200025" h="1689100">
                  <a:moveTo>
                    <a:pt x="199644" y="0"/>
                  </a:moveTo>
                  <a:lnTo>
                    <a:pt x="142621" y="0"/>
                  </a:lnTo>
                  <a:lnTo>
                    <a:pt x="0" y="531876"/>
                  </a:lnTo>
                  <a:lnTo>
                    <a:pt x="57023" y="531876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410700" y="4152899"/>
              <a:ext cx="200025" cy="1689100"/>
            </a:xfrm>
            <a:custGeom>
              <a:avLst/>
              <a:gdLst/>
              <a:ahLst/>
              <a:cxnLst/>
              <a:rect l="l" t="t" r="r" b="b"/>
              <a:pathLst>
                <a:path w="200025" h="1689100">
                  <a:moveTo>
                    <a:pt x="199644" y="579119"/>
                  </a:moveTo>
                  <a:lnTo>
                    <a:pt x="57911" y="1109472"/>
                  </a:lnTo>
                </a:path>
                <a:path w="200025" h="1689100">
                  <a:moveTo>
                    <a:pt x="143255" y="0"/>
                  </a:moveTo>
                  <a:lnTo>
                    <a:pt x="0" y="531876"/>
                  </a:lnTo>
                </a:path>
                <a:path w="200025" h="1689100">
                  <a:moveTo>
                    <a:pt x="199644" y="0"/>
                  </a:moveTo>
                  <a:lnTo>
                    <a:pt x="57911" y="531876"/>
                  </a:lnTo>
                </a:path>
                <a:path w="200025" h="1689100">
                  <a:moveTo>
                    <a:pt x="143255" y="579119"/>
                  </a:moveTo>
                  <a:lnTo>
                    <a:pt x="0" y="1109472"/>
                  </a:lnTo>
                </a:path>
                <a:path w="200025" h="1689100">
                  <a:moveTo>
                    <a:pt x="143255" y="1156716"/>
                  </a:moveTo>
                  <a:lnTo>
                    <a:pt x="0" y="1688591"/>
                  </a:lnTo>
                </a:path>
                <a:path w="200025" h="1689100">
                  <a:moveTo>
                    <a:pt x="199644" y="1156716"/>
                  </a:moveTo>
                  <a:lnTo>
                    <a:pt x="57911" y="16885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954768" y="4626863"/>
              <a:ext cx="532130" cy="1297305"/>
            </a:xfrm>
            <a:custGeom>
              <a:avLst/>
              <a:gdLst/>
              <a:ahLst/>
              <a:cxnLst/>
              <a:rect l="l" t="t" r="r" b="b"/>
              <a:pathLst>
                <a:path w="532129" h="1297304">
                  <a:moveTo>
                    <a:pt x="0" y="0"/>
                  </a:moveTo>
                  <a:lnTo>
                    <a:pt x="0" y="163575"/>
                  </a:lnTo>
                </a:path>
                <a:path w="532129" h="1297304">
                  <a:moveTo>
                    <a:pt x="0" y="577596"/>
                  </a:moveTo>
                  <a:lnTo>
                    <a:pt x="0" y="1296758"/>
                  </a:lnTo>
                </a:path>
                <a:path w="532129" h="1297304">
                  <a:moveTo>
                    <a:pt x="531876" y="1156716"/>
                  </a:moveTo>
                  <a:lnTo>
                    <a:pt x="531876" y="1296009"/>
                  </a:lnTo>
                </a:path>
              </a:pathLst>
            </a:custGeom>
            <a:ln w="3175">
              <a:solidFill>
                <a:srgbClr val="AEC3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927336" y="5971031"/>
              <a:ext cx="588645" cy="276225"/>
            </a:xfrm>
            <a:custGeom>
              <a:avLst/>
              <a:gdLst/>
              <a:ahLst/>
              <a:cxnLst/>
              <a:rect l="l" t="t" r="r" b="b"/>
              <a:pathLst>
                <a:path w="588645" h="276225">
                  <a:moveTo>
                    <a:pt x="294132" y="0"/>
                  </a:moveTo>
                  <a:lnTo>
                    <a:pt x="234857" y="2801"/>
                  </a:lnTo>
                  <a:lnTo>
                    <a:pt x="179647" y="10838"/>
                  </a:lnTo>
                  <a:lnTo>
                    <a:pt x="129685" y="23554"/>
                  </a:lnTo>
                  <a:lnTo>
                    <a:pt x="86153" y="40395"/>
                  </a:lnTo>
                  <a:lnTo>
                    <a:pt x="50236" y="60807"/>
                  </a:lnTo>
                  <a:lnTo>
                    <a:pt x="5976" y="110125"/>
                  </a:lnTo>
                  <a:lnTo>
                    <a:pt x="0" y="137922"/>
                  </a:lnTo>
                  <a:lnTo>
                    <a:pt x="5976" y="165718"/>
                  </a:lnTo>
                  <a:lnTo>
                    <a:pt x="50236" y="215036"/>
                  </a:lnTo>
                  <a:lnTo>
                    <a:pt x="86153" y="235448"/>
                  </a:lnTo>
                  <a:lnTo>
                    <a:pt x="129685" y="252289"/>
                  </a:lnTo>
                  <a:lnTo>
                    <a:pt x="179647" y="265005"/>
                  </a:lnTo>
                  <a:lnTo>
                    <a:pt x="234857" y="273042"/>
                  </a:lnTo>
                  <a:lnTo>
                    <a:pt x="294132" y="275844"/>
                  </a:lnTo>
                  <a:lnTo>
                    <a:pt x="353406" y="273042"/>
                  </a:lnTo>
                  <a:lnTo>
                    <a:pt x="408616" y="265005"/>
                  </a:lnTo>
                  <a:lnTo>
                    <a:pt x="458578" y="252289"/>
                  </a:lnTo>
                  <a:lnTo>
                    <a:pt x="502110" y="235448"/>
                  </a:lnTo>
                  <a:lnTo>
                    <a:pt x="538027" y="215036"/>
                  </a:lnTo>
                  <a:lnTo>
                    <a:pt x="582287" y="165718"/>
                  </a:lnTo>
                  <a:lnTo>
                    <a:pt x="588264" y="137922"/>
                  </a:lnTo>
                  <a:lnTo>
                    <a:pt x="582287" y="110125"/>
                  </a:lnTo>
                  <a:lnTo>
                    <a:pt x="538027" y="60807"/>
                  </a:lnTo>
                  <a:lnTo>
                    <a:pt x="502110" y="40395"/>
                  </a:lnTo>
                  <a:lnTo>
                    <a:pt x="458578" y="23554"/>
                  </a:lnTo>
                  <a:lnTo>
                    <a:pt x="408616" y="10838"/>
                  </a:lnTo>
                  <a:lnTo>
                    <a:pt x="353406" y="2801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AAE6EF"/>
            </a:solidFill>
          </p:spPr>
          <p:txBody>
            <a:bodyPr wrap="square" lIns="0" tIns="0" rIns="0" bIns="0" rtlCol="0"/>
            <a:lstStyle/>
            <a:p>
              <a:endParaRPr>
                <a:latin typeface="Kai" pitchFamily="2" charset="-122"/>
                <a:ea typeface="Kai" pitchFamily="2" charset="-122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007854" y="4293489"/>
            <a:ext cx="46545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latin typeface="Kai" pitchFamily="2" charset="-122"/>
                <a:ea typeface="Kai" pitchFamily="2" charset="-122"/>
                <a:cs typeface="Arial"/>
              </a:rPr>
              <a:t>20.27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3590" y="4295013"/>
            <a:ext cx="55689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实际值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03590" y="4874767"/>
            <a:ext cx="55689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预测值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03590" y="5452668"/>
            <a:ext cx="55689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优化值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07854" y="4873244"/>
            <a:ext cx="46545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latin typeface="Kai" pitchFamily="2" charset="-122"/>
                <a:ea typeface="Kai" pitchFamily="2" charset="-122"/>
                <a:cs typeface="Arial"/>
              </a:rPr>
              <a:t>20.27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39730" y="5451144"/>
            <a:ext cx="46545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latin typeface="Kai" pitchFamily="2" charset="-122"/>
                <a:ea typeface="Kai" pitchFamily="2" charset="-122"/>
                <a:cs typeface="Arial"/>
              </a:rPr>
              <a:t>21.73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15981" y="5971438"/>
            <a:ext cx="426720" cy="23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400" b="1" spc="1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1</a:t>
            </a:r>
            <a:r>
              <a:rPr sz="1400" b="1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.</a:t>
            </a:r>
            <a:r>
              <a:rPr sz="1400" b="1" spc="1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5</a:t>
            </a:r>
            <a:r>
              <a:rPr sz="1400" b="1" spc="25" dirty="0">
                <a:solidFill>
                  <a:srgbClr val="FFFFFF"/>
                </a:solidFill>
                <a:latin typeface="Kai" pitchFamily="2" charset="-122"/>
                <a:ea typeface="Kai" pitchFamily="2" charset="-122"/>
                <a:cs typeface="Arial"/>
              </a:rPr>
              <a:t>%</a:t>
            </a:r>
            <a:endParaRPr sz="1400">
              <a:latin typeface="Kai" pitchFamily="2" charset="-122"/>
              <a:ea typeface="Kai" pitchFamily="2" charset="-122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1886" y="1642110"/>
            <a:ext cx="3079750" cy="2882328"/>
          </a:xfrm>
          <a:prstGeom prst="rect">
            <a:avLst/>
          </a:prstGeom>
          <a:ln w="19811">
            <a:solidFill>
              <a:srgbClr val="041C2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2065">
              <a:lnSpc>
                <a:spcPct val="100000"/>
              </a:lnSpc>
            </a:pPr>
            <a:endParaRPr sz="1400">
              <a:latin typeface="Kai" pitchFamily="2" charset="-122"/>
              <a:ea typeface="Kai" pitchFamily="2" charset="-122"/>
              <a:cs typeface="Times New Roman"/>
            </a:endParaRPr>
          </a:p>
          <a:p>
            <a:pPr marR="12065">
              <a:lnSpc>
                <a:spcPct val="100000"/>
              </a:lnSpc>
              <a:spcBef>
                <a:spcPts val="10"/>
              </a:spcBef>
            </a:pPr>
            <a:endParaRPr sz="2000">
              <a:latin typeface="Kai" pitchFamily="2" charset="-122"/>
              <a:ea typeface="Kai" pitchFamily="2" charset="-122"/>
              <a:cs typeface="Times New Roman"/>
            </a:endParaRPr>
          </a:p>
          <a:p>
            <a:pPr marL="272415" indent="-196850">
              <a:lnSpc>
                <a:spcPct val="105700"/>
              </a:lnSpc>
              <a:buClr>
                <a:srgbClr val="041C2C"/>
              </a:buClr>
              <a:buSzPct val="125000"/>
              <a:buFont typeface="Arial"/>
              <a:buChar char="▪"/>
              <a:tabLst>
                <a:tab pos="273050" algn="l"/>
              </a:tabLst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根</a:t>
            </a:r>
            <a:r>
              <a:rPr sz="1400" spc="35" dirty="0">
                <a:latin typeface="Kai" pitchFamily="2" charset="-122"/>
                <a:ea typeface="Kai" pitchFamily="2" charset="-122"/>
                <a:cs typeface="Arial Unicode MS"/>
              </a:rPr>
              <a:t>据</a:t>
            </a:r>
            <a:r>
              <a:rPr sz="1400" spc="10" dirty="0">
                <a:latin typeface="Kai" pitchFamily="2" charset="-122"/>
                <a:ea typeface="Kai" pitchFamily="2" charset="-122"/>
                <a:cs typeface="Arial"/>
              </a:rPr>
              <a:t>2018</a:t>
            </a:r>
            <a:r>
              <a:rPr sz="1400" spc="35" dirty="0">
                <a:latin typeface="Kai" pitchFamily="2" charset="-122"/>
                <a:ea typeface="Kai" pitchFamily="2" charset="-122"/>
                <a:cs typeface="Arial Unicode MS"/>
              </a:rPr>
              <a:t>年</a:t>
            </a:r>
            <a:r>
              <a:rPr sz="1400" spc="-45" dirty="0">
                <a:latin typeface="Kai" pitchFamily="2" charset="-122"/>
                <a:ea typeface="Kai" pitchFamily="2" charset="-122"/>
                <a:cs typeface="Arial"/>
              </a:rPr>
              <a:t>11</a:t>
            </a:r>
            <a:r>
              <a:rPr sz="1400" spc="35" dirty="0">
                <a:latin typeface="Kai" pitchFamily="2" charset="-122"/>
                <a:ea typeface="Kai" pitchFamily="2" charset="-122"/>
                <a:cs typeface="Arial Unicode MS"/>
              </a:rPr>
              <a:t>月</a:t>
            </a:r>
            <a:r>
              <a:rPr sz="1400" spc="10" dirty="0">
                <a:latin typeface="Kai" pitchFamily="2" charset="-122"/>
                <a:ea typeface="Kai" pitchFamily="2" charset="-122"/>
                <a:cs typeface="Arial"/>
              </a:rPr>
              <a:t>-2019</a:t>
            </a:r>
            <a:r>
              <a:rPr sz="1400" spc="35" dirty="0">
                <a:latin typeface="Kai" pitchFamily="2" charset="-122"/>
                <a:ea typeface="Kai" pitchFamily="2" charset="-122"/>
                <a:cs typeface="Arial Unicode MS"/>
              </a:rPr>
              <a:t>年</a:t>
            </a:r>
            <a:r>
              <a:rPr sz="1400" spc="10" dirty="0">
                <a:latin typeface="Kai" pitchFamily="2" charset="-122"/>
                <a:ea typeface="Kai" pitchFamily="2" charset="-122"/>
                <a:cs typeface="Arial"/>
              </a:rPr>
              <a:t>1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月数据， </a:t>
            </a:r>
            <a:r>
              <a:rPr sz="1400" spc="-375" dirty="0">
                <a:latin typeface="Kai" pitchFamily="2" charset="-122"/>
                <a:ea typeface="Kai" pitchFamily="2" charset="-122"/>
                <a:cs typeface="Arial Unicode MS"/>
              </a:rPr>
              <a:t> 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按照时间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将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不同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来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源、不同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颗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粒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72415" marR="12065">
              <a:lnSpc>
                <a:spcPts val="1645"/>
              </a:lnSpc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度的数据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进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行匹配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  <a:p>
            <a:pPr marR="12065">
              <a:lnSpc>
                <a:spcPct val="100000"/>
              </a:lnSpc>
              <a:spcBef>
                <a:spcPts val="45"/>
              </a:spcBef>
            </a:pPr>
            <a:endParaRPr sz="125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72415" marR="76200" indent="-196850">
              <a:lnSpc>
                <a:spcPct val="101899"/>
              </a:lnSpc>
              <a:buClr>
                <a:srgbClr val="041C2C"/>
              </a:buClr>
              <a:buSzPct val="125000"/>
              <a:buFont typeface="Arial"/>
              <a:buChar char="▪"/>
              <a:tabLst>
                <a:tab pos="273050" algn="l"/>
              </a:tabLst>
            </a:pPr>
            <a:r>
              <a:rPr sz="1400" spc="35" dirty="0">
                <a:latin typeface="Kai" pitchFamily="2" charset="-122"/>
                <a:ea typeface="Kai" pitchFamily="2" charset="-122"/>
                <a:cs typeface="Arial Unicode MS"/>
              </a:rPr>
              <a:t>共筛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选</a:t>
            </a:r>
            <a:r>
              <a:rPr sz="1400" spc="30" dirty="0">
                <a:latin typeface="Kai" pitchFamily="2" charset="-122"/>
                <a:ea typeface="Kai" pitchFamily="2" charset="-122"/>
                <a:cs typeface="Arial Unicode MS"/>
              </a:rPr>
              <a:t>出</a:t>
            </a:r>
            <a:r>
              <a:rPr sz="1400" spc="-45" dirty="0">
                <a:latin typeface="Kai" pitchFamily="2" charset="-122"/>
                <a:ea typeface="Kai" pitchFamily="2" charset="-122"/>
                <a:cs typeface="Arial"/>
              </a:rPr>
              <a:t>11</a:t>
            </a:r>
            <a:r>
              <a:rPr sz="1400" spc="35" dirty="0">
                <a:latin typeface="Kai" pitchFamily="2" charset="-122"/>
                <a:ea typeface="Kai" pitchFamily="2" charset="-122"/>
                <a:cs typeface="Arial Unicode MS"/>
              </a:rPr>
              <a:t>个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模型参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数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，包括进 料性质数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据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：如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进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料中的硫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含</a:t>
            </a:r>
            <a:r>
              <a:rPr sz="1400" spc="20" dirty="0">
                <a:latin typeface="Kai" pitchFamily="2" charset="-122"/>
                <a:ea typeface="Kai" pitchFamily="2" charset="-122"/>
                <a:cs typeface="Arial Unicode MS"/>
              </a:rPr>
              <a:t>量、 </a:t>
            </a:r>
            <a:r>
              <a:rPr sz="1400" spc="35" dirty="0">
                <a:latin typeface="Kai" pitchFamily="2" charset="-122"/>
                <a:ea typeface="Kai" pitchFamily="2" charset="-122"/>
                <a:cs typeface="Arial Unicode MS"/>
              </a:rPr>
              <a:t>残碳</a:t>
            </a:r>
            <a:r>
              <a:rPr sz="1400" spc="30" dirty="0">
                <a:latin typeface="Kai" pitchFamily="2" charset="-122"/>
                <a:ea typeface="Kai" pitchFamily="2" charset="-122"/>
                <a:cs typeface="Arial Unicode MS"/>
              </a:rPr>
              <a:t>含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量</a:t>
            </a:r>
            <a:r>
              <a:rPr sz="1400" spc="30" dirty="0">
                <a:latin typeface="Kai" pitchFamily="2" charset="-122"/>
                <a:ea typeface="Kai" pitchFamily="2" charset="-122"/>
                <a:cs typeface="Arial Unicode MS"/>
              </a:rPr>
              <a:t>等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；</a:t>
            </a:r>
            <a:r>
              <a:rPr sz="1400" spc="30" dirty="0">
                <a:latin typeface="Kai" pitchFamily="2" charset="-122"/>
                <a:ea typeface="Kai" pitchFamily="2" charset="-122"/>
                <a:cs typeface="Arial Unicode MS"/>
              </a:rPr>
              <a:t>与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装</a:t>
            </a:r>
            <a:r>
              <a:rPr sz="1400" spc="30" dirty="0">
                <a:latin typeface="Kai" pitchFamily="2" charset="-122"/>
                <a:ea typeface="Kai" pitchFamily="2" charset="-122"/>
                <a:cs typeface="Arial Unicode MS"/>
              </a:rPr>
              <a:t>置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相</a:t>
            </a:r>
            <a:r>
              <a:rPr sz="1400" spc="15" dirty="0">
                <a:latin typeface="Kai" pitchFamily="2" charset="-122"/>
                <a:ea typeface="Kai" pitchFamily="2" charset="-122"/>
                <a:cs typeface="Arial Unicode MS"/>
              </a:rPr>
              <a:t>关</a:t>
            </a:r>
            <a:r>
              <a:rPr sz="1400" spc="10" dirty="0">
                <a:latin typeface="Kai" pitchFamily="2" charset="-122"/>
                <a:ea typeface="Kai" pitchFamily="2" charset="-122"/>
                <a:cs typeface="Arial"/>
              </a:rPr>
              <a:t>DCS</a:t>
            </a:r>
            <a:r>
              <a:rPr sz="1400" spc="30" dirty="0">
                <a:latin typeface="Kai" pitchFamily="2" charset="-122"/>
                <a:ea typeface="Kai" pitchFamily="2" charset="-122"/>
                <a:cs typeface="Arial Unicode MS"/>
              </a:rPr>
              <a:t>位 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点数据：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如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反应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温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度、压力等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  <a:p>
            <a:pPr marR="12065">
              <a:lnSpc>
                <a:spcPct val="100000"/>
              </a:lnSpc>
              <a:spcBef>
                <a:spcPts val="25"/>
              </a:spcBef>
              <a:buClr>
                <a:srgbClr val="041C2C"/>
              </a:buClr>
              <a:buFont typeface="Arial"/>
              <a:buChar char="▪"/>
            </a:pP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72415" marR="257175" indent="-196850">
              <a:lnSpc>
                <a:spcPts val="1639"/>
              </a:lnSpc>
              <a:buClr>
                <a:srgbClr val="041C2C"/>
              </a:buClr>
              <a:buSzPct val="125000"/>
              <a:buFont typeface="Arial"/>
              <a:buChar char="▪"/>
              <a:tabLst>
                <a:tab pos="273050" algn="l"/>
              </a:tabLst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对原始数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据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进行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统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计学处理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，</a:t>
            </a:r>
            <a:r>
              <a:rPr sz="1400" spc="15" dirty="0">
                <a:latin typeface="Kai" pitchFamily="2" charset="-122"/>
                <a:ea typeface="Kai" pitchFamily="2" charset="-122"/>
                <a:cs typeface="Arial Unicode MS"/>
              </a:rPr>
              <a:t>减 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少空值、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并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观察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单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变量分布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0644" y="1237488"/>
            <a:ext cx="3078480" cy="30670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397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425"/>
              </a:spcBef>
            </a:pPr>
            <a:r>
              <a:rPr sz="1400" b="1" spc="35" dirty="0">
                <a:latin typeface="Kaiti SC"/>
                <a:cs typeface="Kaiti SC"/>
              </a:rPr>
              <a:t>前期数据处理</a:t>
            </a:r>
            <a:endParaRPr sz="1400">
              <a:latin typeface="Kaiti SC"/>
              <a:cs typeface="Kaiti S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48100" y="2525267"/>
            <a:ext cx="271780" cy="2961640"/>
          </a:xfrm>
          <a:custGeom>
            <a:avLst/>
            <a:gdLst/>
            <a:ahLst/>
            <a:cxnLst/>
            <a:rect l="l" t="t" r="r" b="b"/>
            <a:pathLst>
              <a:path w="271779" h="2961640">
                <a:moveTo>
                  <a:pt x="0" y="0"/>
                </a:moveTo>
                <a:lnTo>
                  <a:pt x="0" y="2961132"/>
                </a:lnTo>
                <a:lnTo>
                  <a:pt x="271272" y="148056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32147" y="1228344"/>
            <a:ext cx="2954020" cy="30670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461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430"/>
              </a:spcBef>
            </a:pPr>
            <a:r>
              <a:rPr sz="1400" b="1" spc="35" dirty="0">
                <a:latin typeface="Kaiti SC"/>
                <a:cs typeface="Kaiti SC"/>
              </a:rPr>
              <a:t>收率预测模型</a:t>
            </a:r>
            <a:endParaRPr sz="1400">
              <a:latin typeface="Kaiti SC"/>
              <a:cs typeface="Kaiti S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409688" y="2516123"/>
            <a:ext cx="271780" cy="2961640"/>
          </a:xfrm>
          <a:custGeom>
            <a:avLst/>
            <a:gdLst/>
            <a:ahLst/>
            <a:cxnLst/>
            <a:rect l="l" t="t" r="r" b="b"/>
            <a:pathLst>
              <a:path w="271779" h="2961640">
                <a:moveTo>
                  <a:pt x="0" y="0"/>
                </a:moveTo>
                <a:lnTo>
                  <a:pt x="0" y="2961132"/>
                </a:lnTo>
                <a:lnTo>
                  <a:pt x="271271" y="148056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58683" y="1220724"/>
            <a:ext cx="3857625" cy="30670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334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420"/>
              </a:spcBef>
            </a:pPr>
            <a:r>
              <a:rPr sz="1400" b="1" spc="35" dirty="0">
                <a:latin typeface="Kaiti SC"/>
                <a:cs typeface="Kaiti SC"/>
              </a:rPr>
              <a:t>优化产品收率</a:t>
            </a:r>
            <a:r>
              <a:rPr sz="1400" b="1" spc="25" dirty="0">
                <a:latin typeface="Kaiti SC"/>
                <a:cs typeface="Kaiti SC"/>
              </a:rPr>
              <a:t>，寻</a:t>
            </a:r>
            <a:r>
              <a:rPr sz="1400" b="1" spc="35" dirty="0">
                <a:latin typeface="Kaiti SC"/>
                <a:cs typeface="Kaiti SC"/>
              </a:rPr>
              <a:t>找最佳参数组</a:t>
            </a:r>
            <a:r>
              <a:rPr sz="1400" b="1" spc="25" dirty="0">
                <a:latin typeface="Kaiti SC"/>
                <a:cs typeface="Kaiti SC"/>
              </a:rPr>
              <a:t>合</a:t>
            </a:r>
            <a:endParaRPr sz="1400">
              <a:latin typeface="Kaiti SC"/>
              <a:cs typeface="Kaiti S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88807" y="4038600"/>
            <a:ext cx="3512185" cy="0"/>
          </a:xfrm>
          <a:custGeom>
            <a:avLst/>
            <a:gdLst/>
            <a:ahLst/>
            <a:cxnLst/>
            <a:rect l="l" t="t" r="r" b="b"/>
            <a:pathLst>
              <a:path w="3512184">
                <a:moveTo>
                  <a:pt x="0" y="0"/>
                </a:moveTo>
                <a:lnTo>
                  <a:pt x="3511931" y="0"/>
                </a:lnTo>
              </a:path>
            </a:pathLst>
          </a:custGeom>
          <a:ln w="9144">
            <a:solidFill>
              <a:srgbClr val="AEC3FF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7" y="3691385"/>
            <a:ext cx="122165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b="1" spc="35" dirty="0" err="1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柴油收率</a:t>
            </a:r>
            <a:r>
              <a:rPr lang="zh-CN" altLang="en-US" sz="1400" b="1" spc="3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， </a:t>
            </a:r>
            <a:r>
              <a:rPr sz="1400" spc="20" dirty="0">
                <a:solidFill>
                  <a:srgbClr val="AEC3FF"/>
                </a:solidFill>
                <a:latin typeface="Kai" pitchFamily="2" charset="-122"/>
                <a:ea typeface="Kai" pitchFamily="2" charset="-122"/>
                <a:cs typeface="Arial"/>
              </a:rPr>
              <a:t>%</a:t>
            </a:r>
            <a:endParaRPr sz="1400" dirty="0">
              <a:latin typeface="Kai" pitchFamily="2" charset="-122"/>
              <a:ea typeface="Kai" pitchFamily="2" charset="-122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6150" y="4257934"/>
            <a:ext cx="2797362" cy="193689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326635" y="4038600"/>
            <a:ext cx="2705735" cy="0"/>
          </a:xfrm>
          <a:custGeom>
            <a:avLst/>
            <a:gdLst/>
            <a:ahLst/>
            <a:cxnLst/>
            <a:rect l="l" t="t" r="r" b="b"/>
            <a:pathLst>
              <a:path w="2705734">
                <a:moveTo>
                  <a:pt x="0" y="0"/>
                </a:moveTo>
                <a:lnTo>
                  <a:pt x="2705227" y="0"/>
                </a:lnTo>
              </a:path>
            </a:pathLst>
          </a:custGeom>
          <a:ln w="9144">
            <a:solidFill>
              <a:srgbClr val="AEC3FF"/>
            </a:solidFill>
          </a:ln>
        </p:spPr>
        <p:txBody>
          <a:bodyPr wrap="square" lIns="0" tIns="0" rIns="0" bIns="0" rtlCol="0"/>
          <a:lstStyle/>
          <a:p>
            <a:endParaRPr>
              <a:latin typeface="Kai" pitchFamily="2" charset="-122"/>
              <a:ea typeface="Kai" pitchFamily="2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35958" y="1642110"/>
            <a:ext cx="2961640" cy="2347822"/>
          </a:xfrm>
          <a:prstGeom prst="rect">
            <a:avLst/>
          </a:prstGeom>
          <a:ln w="19811">
            <a:solidFill>
              <a:srgbClr val="041C2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Kai" pitchFamily="2" charset="-122"/>
              <a:ea typeface="Kai" pitchFamily="2" charset="-122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Kai" pitchFamily="2" charset="-122"/>
              <a:ea typeface="Kai" pitchFamily="2" charset="-122"/>
              <a:cs typeface="Times New Roman"/>
            </a:endParaRPr>
          </a:p>
          <a:p>
            <a:pPr marL="273050" marR="131445" indent="-196850" algn="just">
              <a:lnSpc>
                <a:spcPct val="100699"/>
              </a:lnSpc>
              <a:buClr>
                <a:srgbClr val="041C2C"/>
              </a:buClr>
              <a:buSzPct val="125000"/>
              <a:buFont typeface="Arial"/>
              <a:buChar char="▪"/>
              <a:tabLst>
                <a:tab pos="273685" algn="l"/>
              </a:tabLst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利用处理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后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的数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据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搭建机器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学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习 模型，</a:t>
            </a:r>
            <a:r>
              <a:rPr sz="1400" b="1" spc="35" dirty="0">
                <a:latin typeface="Kai" pitchFamily="2" charset="-122"/>
                <a:ea typeface="Kai" pitchFamily="2" charset="-122"/>
                <a:cs typeface="Kaiti SC"/>
              </a:rPr>
              <a:t>预测</a:t>
            </a:r>
            <a:r>
              <a:rPr sz="1400" b="1" spc="25" dirty="0">
                <a:latin typeface="Kai" pitchFamily="2" charset="-122"/>
                <a:ea typeface="Kai" pitchFamily="2" charset="-122"/>
                <a:cs typeface="Kaiti SC"/>
              </a:rPr>
              <a:t>各</a:t>
            </a:r>
            <a:r>
              <a:rPr sz="1400" b="1" spc="35" dirty="0">
                <a:latin typeface="Kai" pitchFamily="2" charset="-122"/>
                <a:ea typeface="Kai" pitchFamily="2" charset="-122"/>
                <a:cs typeface="Kaiti SC"/>
              </a:rPr>
              <a:t>产</a:t>
            </a:r>
            <a:r>
              <a:rPr sz="1400" b="1" spc="25" dirty="0">
                <a:latin typeface="Kai" pitchFamily="2" charset="-122"/>
                <a:ea typeface="Kai" pitchFamily="2" charset="-122"/>
                <a:cs typeface="Kaiti SC"/>
              </a:rPr>
              <a:t>品</a:t>
            </a:r>
            <a:r>
              <a:rPr sz="1400" b="1" spc="35" dirty="0">
                <a:latin typeface="Kai" pitchFamily="2" charset="-122"/>
                <a:ea typeface="Kai" pitchFamily="2" charset="-122"/>
                <a:cs typeface="Kaiti SC"/>
              </a:rPr>
              <a:t>收率</a:t>
            </a:r>
            <a:r>
              <a:rPr sz="1400" b="1" spc="45" dirty="0">
                <a:latin typeface="Kai" pitchFamily="2" charset="-122"/>
                <a:ea typeface="Kai" pitchFamily="2" charset="-122"/>
                <a:cs typeface="Kaiti SC"/>
              </a:rPr>
              <a:t>；</a:t>
            </a:r>
            <a:r>
              <a:rPr sz="1400" spc="20" dirty="0">
                <a:latin typeface="Kai" pitchFamily="2" charset="-122"/>
                <a:ea typeface="Kai" pitchFamily="2" charset="-122"/>
                <a:cs typeface="Arial Unicode MS"/>
              </a:rPr>
              <a:t>共针对 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干气、液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化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气、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汽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油、柴油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、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油 </a:t>
            </a:r>
            <a:r>
              <a:rPr sz="1400" spc="35" dirty="0">
                <a:latin typeface="Kai" pitchFamily="2" charset="-122"/>
                <a:ea typeface="Kai" pitchFamily="2" charset="-122"/>
                <a:cs typeface="Arial Unicode MS"/>
              </a:rPr>
              <a:t>浆</a:t>
            </a:r>
            <a:r>
              <a:rPr sz="1400" spc="10" dirty="0">
                <a:latin typeface="Kai" pitchFamily="2" charset="-122"/>
                <a:ea typeface="Kai" pitchFamily="2" charset="-122"/>
                <a:cs typeface="Arial"/>
              </a:rPr>
              <a:t>5</a:t>
            </a:r>
            <a:r>
              <a:rPr sz="1400" spc="35" dirty="0">
                <a:latin typeface="Kai" pitchFamily="2" charset="-122"/>
                <a:ea typeface="Kai" pitchFamily="2" charset="-122"/>
                <a:cs typeface="Arial Unicode MS"/>
              </a:rPr>
              <a:t>个产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品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建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立子模型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41C2C"/>
              </a:buClr>
              <a:buFont typeface="Arial"/>
              <a:buChar char="▪"/>
            </a:pPr>
            <a:endParaRPr sz="13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273050" indent="-197485">
              <a:lnSpc>
                <a:spcPct val="100000"/>
              </a:lnSpc>
              <a:buClr>
                <a:srgbClr val="041C2C"/>
              </a:buClr>
              <a:buSzPct val="125000"/>
              <a:buFont typeface="Arial"/>
              <a:buChar char="▪"/>
              <a:tabLst>
                <a:tab pos="273685" algn="l"/>
              </a:tabLst>
            </a:pP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识别各子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模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型中</a:t>
            </a:r>
            <a:r>
              <a:rPr sz="1400" spc="10" dirty="0">
                <a:latin typeface="Kai" pitchFamily="2" charset="-122"/>
                <a:ea typeface="Kai" pitchFamily="2" charset="-122"/>
                <a:cs typeface="Arial Unicode MS"/>
              </a:rPr>
              <a:t>的</a:t>
            </a:r>
            <a:r>
              <a:rPr sz="1400" spc="25" dirty="0">
                <a:latin typeface="Kai" pitchFamily="2" charset="-122"/>
                <a:ea typeface="Kai" pitchFamily="2" charset="-122"/>
                <a:cs typeface="Arial Unicode MS"/>
              </a:rPr>
              <a:t>重要参数</a:t>
            </a:r>
            <a:endParaRPr sz="1400">
              <a:latin typeface="Kai" pitchFamily="2" charset="-122"/>
              <a:ea typeface="Kai" pitchFamily="2" charset="-122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Kai" pitchFamily="2" charset="-122"/>
              <a:ea typeface="Kai" pitchFamily="2" charset="-122"/>
              <a:cs typeface="Arial Unicode M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b="1" spc="3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影响柴油收率</a:t>
            </a:r>
            <a:r>
              <a:rPr sz="1400" b="1" spc="2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的参</a:t>
            </a:r>
            <a:r>
              <a:rPr sz="1400" b="1" spc="3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数重要性排</a:t>
            </a:r>
            <a:r>
              <a:rPr sz="1400" b="1" spc="25" dirty="0">
                <a:solidFill>
                  <a:srgbClr val="041C2C"/>
                </a:solidFill>
                <a:latin typeface="Kai" pitchFamily="2" charset="-122"/>
                <a:ea typeface="Kai" pitchFamily="2" charset="-122"/>
                <a:cs typeface="Kaiti SC"/>
              </a:rPr>
              <a:t>序</a:t>
            </a:r>
            <a:endParaRPr sz="1400">
              <a:latin typeface="Kai" pitchFamily="2" charset="-122"/>
              <a:ea typeface="Kai" pitchFamily="2" charset="-122"/>
              <a:cs typeface="Kaiti SC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42036" y="138430"/>
            <a:ext cx="1105725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450" spc="5" dirty="0">
                <a:latin typeface="Kaiti SC"/>
                <a:cs typeface="Kaiti SC"/>
              </a:rPr>
              <a:t>【</a:t>
            </a:r>
            <a:r>
              <a:rPr sz="2450" spc="-5" dirty="0"/>
              <a:t>Python</a:t>
            </a:r>
            <a:r>
              <a:rPr sz="2450" spc="5" dirty="0">
                <a:latin typeface="Kaiti SC"/>
                <a:cs typeface="Kaiti SC"/>
              </a:rPr>
              <a:t>建模】</a:t>
            </a:r>
            <a:r>
              <a:rPr sz="2450" spc="-5" dirty="0"/>
              <a:t>Python</a:t>
            </a:r>
            <a:r>
              <a:rPr sz="2450" spc="5" dirty="0">
                <a:latin typeface="Kaiti SC"/>
                <a:cs typeface="Kaiti SC"/>
              </a:rPr>
              <a:t>是数据分析中最常用到的建模软件，有可调性高、针对 性强等优点，可结合收率预测与规划求解进行参数寻优</a:t>
            </a:r>
            <a:endParaRPr sz="2450">
              <a:latin typeface="Kaiti SC"/>
              <a:cs typeface="Kaiti SC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NEWVI" val="true"/>
  <p:tag name="TEMPLATELASTEDITTED" val="2019-02-25 12:05 PM"/>
  <p:tag name="TEMPLATECREATED" val="2019-02-27 01:18 PM"/>
  <p:tag name="TEMPLATEVERSION" val="3"/>
  <p:tag name="BLUEONEFOURTHTITLEFONTCOLORFIXED" val="true"/>
  <p:tag name="DARKLAYOUTNAMESCHANGEDTOCONTRAST" val="true"/>
  <p:tag name="TEMPLATELASTEDITED" val="2020-08-06 08:53 PM"/>
  <p:tag name="THINKCELLPRESENTATIONDONOTDELETE" val="&lt;?xml version=&quot;1.0&quot; encoding=&quot;UTF-16&quot; standalone=&quot;yes&quot;?&gt;&lt;root reqver=&quot;27037&quot;&gt;&lt;version val=&quot;3086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m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c6fYlFR0abHi1f.l9Ht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gabxNkYcqiOumlCuORg6Q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9ch3Q737sVIpMH1eEdw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jPvJ5j6pVrY.LjmQCHP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DxoyenNwGLV_zgeFkK6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9ch3Q737sVIpMH1eEdw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gEBiWxX9nloV.rIKCvM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9hAcDqyA7xRTWG8lx.H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yoH8Kt6KUGv5wYr3JKHy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.jIY5FTKEaObOALmhx3c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wymAyWc0qIzl4drXkR5Q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pN5pk7jpE.B7nGeFzIvA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iZQoy0N0Wqx.u09kJpt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U6pIn2P2E2bl2j4faYJL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HgGGoXT30W6q9yatBuvX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1d2IoBrEmSAybrY0oWJ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VLzrV8yE2Y4J_3jkNCrQ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jRF7A9Qkmv5OyrnI_k8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ubGE8OH_k6ux6Uo0e949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413Gfp2U.FnZs1mU9iw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spVORM8EmVmsrasabwc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RE4rIhPCkqgA4jYS34XZ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jod2z9bzkuOZ6JAobDID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QK0BxqyEGPUbSFUrvk8Q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RdVdTfN0Sol.HoYpgTJ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2gE9afC1EuIdVdJJjEhp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9RuDNObEi4QwMtaB3Mr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5a3iac78U2DMRAtHZr1R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QK0BxqyEGPUbSFUrvk8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7viFTHhUWVFmlSkO0Hn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_6radMr1U.Cj7I8taSrB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kKg15Otr0KbBemoyd6UY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TJlYqUWsES8c2rStfHD7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otWmV7a2kON6ErEIDjmO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6nkZwHRiEi4q1aP8dpDN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a_QVuWL10SXqMSEsHxZnw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PXflMKRkKaFDyAa1DHI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LVfe9RHVkiIXq2cYKkLu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HyXcCigYkeqo3YTboS5k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E_HLOJ1EeJekLjibsM.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RdVdTfN0Sol.HoYpgTJ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QK0BxqyEGPUbSFUrvk8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9jE1zZLu0K89KkSlx3z8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Gy0VPEXEexKi42CoDdG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XI1eij02ApAN.Op8zo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2DFHyRnwYc5b.8vqMFWg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Gzhbvnz8nny_zevcHgc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RrNCKtrt.s1v3ZxVQqI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TieMfApaItFd0Vl1Rc0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W67GJE6ou6S.PqjRsHM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_q5IzquU50L0PMBNx0dd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gRiSTyXDmPaIA__ZzuaQ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lKtwP5_FGUHBsKJdqCV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9ch3Q737sVIpMH1eEdw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qzrNL3fO7tqaYNsx4J4og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gEBiWxX9nloV.rIKCvM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S7nLnfQ4eJDMlGH7s7aA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ZnilZLik.KSkiLAeGzhQ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r02k08tGU6IAa0v80D7pw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MAlgJdSFOA0zI1z1S3d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TrackerNum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F_ZlVFTXykwHADl6hdXw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TrackerNum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8_gCGoSu64YWNiaymYwg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TrackerNum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3Xj6rrTYesaBx9N7lbRQ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TrackerNum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lgoQi7QNG6Z4m7aKBRY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TrackerNum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djD6kpSB2DUHksngFzO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TrackerNum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Igbc4ReSKyBN8n24KjnqQ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Tracker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heme/theme1.xml><?xml version="1.0" encoding="utf-8"?>
<a:theme xmlns:a="http://schemas.openxmlformats.org/drawingml/2006/main" name="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Normal.potx" id="{62466BB0-13DA-437B-8DE7-97FD25D2A341}" vid="{8811DD9E-8123-46B5-828A-C04C9662DDCB}"/>
    </a:ext>
  </a:extLst>
</a:theme>
</file>

<file path=ppt/theme/theme2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Scheme 2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2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OneFirm-English (United States)-Wide</Template>
  <TotalTime>53629</TotalTime>
  <Words>1657</Words>
  <Application>Microsoft Macintosh PowerPoint</Application>
  <PresentationFormat>宽屏</PresentationFormat>
  <Paragraphs>504</Paragraphs>
  <Slides>26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楷体</vt:lpstr>
      <vt:lpstr>Arial Unicode MS</vt:lpstr>
      <vt:lpstr>Heiti SC</vt:lpstr>
      <vt:lpstr>Kai</vt:lpstr>
      <vt:lpstr>KaiTi</vt:lpstr>
      <vt:lpstr>Kaiti SC</vt:lpstr>
      <vt:lpstr>Arial</vt:lpstr>
      <vt:lpstr>Georgia</vt:lpstr>
      <vt:lpstr>Segoe UI</vt:lpstr>
      <vt:lpstr>STIXGeneral</vt:lpstr>
      <vt:lpstr>Symbol</vt:lpstr>
      <vt:lpstr>Times New Roman</vt:lpstr>
      <vt:lpstr>Wingdings</vt:lpstr>
      <vt:lpstr>White</vt:lpstr>
      <vt:lpstr>think-cell 幻灯片</vt:lpstr>
      <vt:lpstr>数据科学训练营</vt:lpstr>
      <vt:lpstr>课程目的</vt:lpstr>
      <vt:lpstr>数字化学院由华谊的数字化人才和麦肯锡专家共同推动</vt:lpstr>
      <vt:lpstr>PowerPoint 演示文稿</vt:lpstr>
      <vt:lpstr>案例：催化裂化装置操作参数众多，工况复杂，工程师经验无法做到多参数同 时优化以及量化寻优</vt:lpstr>
      <vt:lpstr>诊断：通过分析波动性得出 - 操作工况参数波动大，缺乏科学的工具指导生产，  主要凭经验进行操作决策；收率波动大，存在优化空间</vt:lpstr>
      <vt:lpstr>建模： 催化裂化装置大数据建模存在三大核心成 功要素，要在项目进程中重点聚焦</vt:lpstr>
      <vt:lpstr>混配模型：根据罐液位以及罐的进出料流量，利用python直接调用数据库数据 计算罐料性质</vt:lpstr>
      <vt:lpstr>【Python建模】Python是数据分析中最常用到的建模软件，有可调性高、针对 性强等优点，可结合收率预测与规划求解进行参数寻优</vt:lpstr>
      <vt:lpstr>Python建模需要进行代码编写，调用不同的预测算法进行对比分析，并根据规 划求解寻找最优工况</vt:lpstr>
      <vt:lpstr>通过Python建模，利用三个月的数据对装置各产品收率进行预测，得到小于2%  的相对误差</vt:lpstr>
      <vt:lpstr>PowerPoint 演示文稿</vt:lpstr>
      <vt:lpstr>可使用时效利润进行系统性分析，细化测算每天/每班的表现</vt:lpstr>
      <vt:lpstr>通过对时效利润测算，关注波动水平与自我最佳实践最为对标值</vt:lpstr>
      <vt:lpstr>PowerPoint 演示文稿</vt:lpstr>
      <vt:lpstr>How DPM works</vt:lpstr>
      <vt:lpstr>解决生产中最关键问题</vt:lpstr>
      <vt:lpstr>动态管理仪表盘助力生产管理</vt:lpstr>
      <vt:lpstr>DPM 通过五个端到端绩效管理领域提高管理效果</vt:lpstr>
      <vt:lpstr>DPM 可以实现精确的 KPI 故障和实时数据可视化</vt:lpstr>
      <vt:lpstr>DPM 可以直接检索 KPI 历史数据并及时调整目标值</vt:lpstr>
      <vt:lpstr>使用传感器自动收集和显示设备 xx 实时和历史数据</vt:lpstr>
      <vt:lpstr>操作员的历史表现和直接工作状态一目了然</vt:lpstr>
      <vt:lpstr>监控生产过程并实时检测问题</vt:lpstr>
      <vt:lpstr>自动解决问题和升级问题，并通过多层次的绩效对话帮助识别问题、跟踪解决问题、实施流程措施和确认解决方案的影响</vt:lpstr>
      <vt:lpstr>使用多维和实时数据分析问题并识别根本问题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B. 数字化用例9宫格</dc:title>
  <dc:subject/>
  <dc:creator>Lili Li</dc:creator>
  <cp:keywords/>
  <dc:description/>
  <cp:lastModifiedBy>Frank Qiu</cp:lastModifiedBy>
  <cp:revision>817</cp:revision>
  <cp:lastPrinted>2021-03-23T14:36:46Z</cp:lastPrinted>
  <dcterms:created xsi:type="dcterms:W3CDTF">2021-03-15T07:16:12Z</dcterms:created>
  <dcterms:modified xsi:type="dcterms:W3CDTF">2021-07-01T15:49:22Z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1628964</vt:lpwstr>
  </property>
  <property fmtid="{D5CDD505-2E9C-101B-9397-08002B2CF9AE}" pid="3" name="NXPowerLiteSettings">
    <vt:lpwstr>C9000A38044001</vt:lpwstr>
  </property>
  <property fmtid="{D5CDD505-2E9C-101B-9397-08002B2CF9AE}" pid="4" name="NXPowerLiteVersion">
    <vt:lpwstr>D7.1.14</vt:lpwstr>
  </property>
  <property fmtid="{D5CDD505-2E9C-101B-9397-08002B2CF9AE}" pid="5" name="PPT">
    <vt:lpwstr>Hello</vt:lpwstr>
  </property>
  <property fmtid="{D5CDD505-2E9C-101B-9397-08002B2CF9AE}" pid="6" name="TemplateVersion">
    <vt:lpwstr>4</vt:lpwstr>
  </property>
  <property fmtid="{D5CDD505-2E9C-101B-9397-08002B2CF9AE}" pid="7" name="TemplateLastEdited">
    <vt:lpwstr>2020-08-06 08:53 PM</vt:lpwstr>
  </property>
  <property fmtid="{D5CDD505-2E9C-101B-9397-08002B2CF9AE}" pid="8" name="TemplateCreated">
    <vt:lpwstr>2019-02-27 01:18 PM</vt:lpwstr>
  </property>
</Properties>
</file>